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861" r:id="rId2"/>
    <p:sldId id="989" r:id="rId3"/>
    <p:sldId id="493" r:id="rId4"/>
    <p:sldId id="495" r:id="rId5"/>
    <p:sldId id="496" r:id="rId6"/>
    <p:sldId id="497" r:id="rId7"/>
    <p:sldId id="498" r:id="rId8"/>
    <p:sldId id="499" r:id="rId9"/>
    <p:sldId id="701" r:id="rId10"/>
    <p:sldId id="704" r:id="rId11"/>
    <p:sldId id="703" r:id="rId12"/>
    <p:sldId id="501" r:id="rId13"/>
    <p:sldId id="1375" r:id="rId14"/>
    <p:sldId id="502" r:id="rId15"/>
    <p:sldId id="584" r:id="rId16"/>
    <p:sldId id="586" r:id="rId17"/>
    <p:sldId id="587" r:id="rId18"/>
    <p:sldId id="589" r:id="rId19"/>
    <p:sldId id="590" r:id="rId20"/>
    <p:sldId id="591" r:id="rId21"/>
    <p:sldId id="592" r:id="rId22"/>
    <p:sldId id="594" r:id="rId23"/>
    <p:sldId id="595" r:id="rId24"/>
    <p:sldId id="596" r:id="rId25"/>
    <p:sldId id="597" r:id="rId26"/>
    <p:sldId id="575" r:id="rId27"/>
    <p:sldId id="1376" r:id="rId28"/>
    <p:sldId id="1322" r:id="rId29"/>
    <p:sldId id="1325" r:id="rId30"/>
    <p:sldId id="1350" r:id="rId31"/>
    <p:sldId id="1326" r:id="rId32"/>
    <p:sldId id="1327" r:id="rId33"/>
    <p:sldId id="1328" r:id="rId34"/>
    <p:sldId id="1329" r:id="rId35"/>
    <p:sldId id="1330" r:id="rId36"/>
    <p:sldId id="1323" r:id="rId37"/>
    <p:sldId id="1332" r:id="rId38"/>
    <p:sldId id="1338" r:id="rId39"/>
    <p:sldId id="1339" r:id="rId40"/>
    <p:sldId id="1334" r:id="rId41"/>
    <p:sldId id="1333" r:id="rId42"/>
    <p:sldId id="1331" r:id="rId43"/>
    <p:sldId id="1335" r:id="rId44"/>
    <p:sldId id="1336" r:id="rId45"/>
    <p:sldId id="281" r:id="rId46"/>
    <p:sldId id="1337" r:id="rId47"/>
    <p:sldId id="1342" r:id="rId48"/>
    <p:sldId id="1341" r:id="rId49"/>
    <p:sldId id="1340" r:id="rId50"/>
    <p:sldId id="1348" r:id="rId51"/>
    <p:sldId id="1347" r:id="rId52"/>
    <p:sldId id="1343" r:id="rId53"/>
    <p:sldId id="1345" r:id="rId54"/>
    <p:sldId id="1346" r:id="rId55"/>
    <p:sldId id="503" r:id="rId56"/>
    <p:sldId id="1349" r:id="rId57"/>
    <p:sldId id="1351" r:id="rId58"/>
    <p:sldId id="1352" r:id="rId59"/>
    <p:sldId id="1353" r:id="rId60"/>
    <p:sldId id="1133" r:id="rId61"/>
    <p:sldId id="1132" r:id="rId62"/>
    <p:sldId id="1321" r:id="rId63"/>
    <p:sldId id="1354" r:id="rId64"/>
    <p:sldId id="1355" r:id="rId65"/>
    <p:sldId id="1356" r:id="rId66"/>
    <p:sldId id="519" r:id="rId67"/>
    <p:sldId id="735" r:id="rId68"/>
    <p:sldId id="1240" r:id="rId69"/>
    <p:sldId id="1241" r:id="rId70"/>
    <p:sldId id="733" r:id="rId71"/>
    <p:sldId id="732" r:id="rId72"/>
    <p:sldId id="731" r:id="rId73"/>
    <p:sldId id="1242" r:id="rId74"/>
    <p:sldId id="1243" r:id="rId75"/>
    <p:sldId id="1245" r:id="rId76"/>
    <p:sldId id="1246" r:id="rId77"/>
    <p:sldId id="1247" r:id="rId78"/>
    <p:sldId id="1248" r:id="rId79"/>
    <p:sldId id="1249" r:id="rId80"/>
    <p:sldId id="1251" r:id="rId81"/>
    <p:sldId id="1250" r:id="rId82"/>
    <p:sldId id="1252" r:id="rId83"/>
    <p:sldId id="1254" r:id="rId84"/>
    <p:sldId id="1255" r:id="rId85"/>
    <p:sldId id="1256" r:id="rId86"/>
    <p:sldId id="673" r:id="rId87"/>
    <p:sldId id="1258"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62" d="100"/>
          <a:sy n="162" d="100"/>
        </p:scale>
        <p:origin x="250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4589B-6C89-4904-98DB-7C3694A8FD25}"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E1A61-0988-44E1-B730-D978B49E0FE5}" type="slidenum">
              <a:rPr lang="en-US" smtClean="0"/>
              <a:t>‹#›</a:t>
            </a:fld>
            <a:endParaRPr lang="en-US"/>
          </a:p>
        </p:txBody>
      </p:sp>
    </p:spTree>
    <p:extLst>
      <p:ext uri="{BB962C8B-B14F-4D97-AF65-F5344CB8AC3E}">
        <p14:creationId xmlns:p14="http://schemas.microsoft.com/office/powerpoint/2010/main" val="934230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3</a:t>
            </a:fld>
            <a:endParaRPr lang="en-US"/>
          </a:p>
        </p:txBody>
      </p:sp>
    </p:spTree>
    <p:extLst>
      <p:ext uri="{BB962C8B-B14F-4D97-AF65-F5344CB8AC3E}">
        <p14:creationId xmlns:p14="http://schemas.microsoft.com/office/powerpoint/2010/main" val="2803820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33</a:t>
            </a:fld>
            <a:endParaRPr lang="en-US" dirty="0"/>
          </a:p>
        </p:txBody>
      </p:sp>
    </p:spTree>
    <p:extLst>
      <p:ext uri="{BB962C8B-B14F-4D97-AF65-F5344CB8AC3E}">
        <p14:creationId xmlns:p14="http://schemas.microsoft.com/office/powerpoint/2010/main" val="2303992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34</a:t>
            </a:fld>
            <a:endParaRPr lang="en-US" dirty="0"/>
          </a:p>
        </p:txBody>
      </p:sp>
    </p:spTree>
    <p:extLst>
      <p:ext uri="{BB962C8B-B14F-4D97-AF65-F5344CB8AC3E}">
        <p14:creationId xmlns:p14="http://schemas.microsoft.com/office/powerpoint/2010/main" val="4196696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39</a:t>
            </a:fld>
            <a:endParaRPr lang="en-US" dirty="0"/>
          </a:p>
        </p:txBody>
      </p:sp>
    </p:spTree>
    <p:extLst>
      <p:ext uri="{BB962C8B-B14F-4D97-AF65-F5344CB8AC3E}">
        <p14:creationId xmlns:p14="http://schemas.microsoft.com/office/powerpoint/2010/main" val="620615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50</a:t>
            </a:fld>
            <a:endParaRPr lang="en-US" dirty="0"/>
          </a:p>
        </p:txBody>
      </p:sp>
    </p:spTree>
    <p:extLst>
      <p:ext uri="{BB962C8B-B14F-4D97-AF65-F5344CB8AC3E}">
        <p14:creationId xmlns:p14="http://schemas.microsoft.com/office/powerpoint/2010/main" val="935516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51</a:t>
            </a:fld>
            <a:endParaRPr lang="en-US" dirty="0"/>
          </a:p>
        </p:txBody>
      </p:sp>
    </p:spTree>
    <p:extLst>
      <p:ext uri="{BB962C8B-B14F-4D97-AF65-F5344CB8AC3E}">
        <p14:creationId xmlns:p14="http://schemas.microsoft.com/office/powerpoint/2010/main" val="2432980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52</a:t>
            </a:fld>
            <a:endParaRPr lang="en-US" dirty="0"/>
          </a:p>
        </p:txBody>
      </p:sp>
    </p:spTree>
    <p:extLst>
      <p:ext uri="{BB962C8B-B14F-4D97-AF65-F5344CB8AC3E}">
        <p14:creationId xmlns:p14="http://schemas.microsoft.com/office/powerpoint/2010/main" val="854647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53</a:t>
            </a:fld>
            <a:endParaRPr lang="en-US" dirty="0"/>
          </a:p>
        </p:txBody>
      </p:sp>
    </p:spTree>
    <p:extLst>
      <p:ext uri="{BB962C8B-B14F-4D97-AF65-F5344CB8AC3E}">
        <p14:creationId xmlns:p14="http://schemas.microsoft.com/office/powerpoint/2010/main" val="876980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57</a:t>
            </a:fld>
            <a:endParaRPr lang="en-US" dirty="0"/>
          </a:p>
        </p:txBody>
      </p:sp>
    </p:spTree>
    <p:extLst>
      <p:ext uri="{BB962C8B-B14F-4D97-AF65-F5344CB8AC3E}">
        <p14:creationId xmlns:p14="http://schemas.microsoft.com/office/powerpoint/2010/main" val="3044199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58</a:t>
            </a:fld>
            <a:endParaRPr lang="en-US" dirty="0"/>
          </a:p>
        </p:txBody>
      </p:sp>
    </p:spTree>
    <p:extLst>
      <p:ext uri="{BB962C8B-B14F-4D97-AF65-F5344CB8AC3E}">
        <p14:creationId xmlns:p14="http://schemas.microsoft.com/office/powerpoint/2010/main" val="305615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59</a:t>
            </a:fld>
            <a:endParaRPr lang="en-US" dirty="0"/>
          </a:p>
        </p:txBody>
      </p:sp>
    </p:spTree>
    <p:extLst>
      <p:ext uri="{BB962C8B-B14F-4D97-AF65-F5344CB8AC3E}">
        <p14:creationId xmlns:p14="http://schemas.microsoft.com/office/powerpoint/2010/main" val="3201017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4</a:t>
            </a:fld>
            <a:endParaRPr lang="en-US"/>
          </a:p>
        </p:txBody>
      </p:sp>
    </p:spTree>
    <p:extLst>
      <p:ext uri="{BB962C8B-B14F-4D97-AF65-F5344CB8AC3E}">
        <p14:creationId xmlns:p14="http://schemas.microsoft.com/office/powerpoint/2010/main" val="4064932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60</a:t>
            </a:fld>
            <a:endParaRPr lang="en-US" dirty="0"/>
          </a:p>
        </p:txBody>
      </p:sp>
    </p:spTree>
    <p:extLst>
      <p:ext uri="{BB962C8B-B14F-4D97-AF65-F5344CB8AC3E}">
        <p14:creationId xmlns:p14="http://schemas.microsoft.com/office/powerpoint/2010/main" val="2311139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61</a:t>
            </a:fld>
            <a:endParaRPr lang="en-US" dirty="0"/>
          </a:p>
        </p:txBody>
      </p:sp>
    </p:spTree>
    <p:extLst>
      <p:ext uri="{BB962C8B-B14F-4D97-AF65-F5344CB8AC3E}">
        <p14:creationId xmlns:p14="http://schemas.microsoft.com/office/powerpoint/2010/main" val="3427324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62</a:t>
            </a:fld>
            <a:endParaRPr lang="en-US" dirty="0"/>
          </a:p>
        </p:txBody>
      </p:sp>
    </p:spTree>
    <p:extLst>
      <p:ext uri="{BB962C8B-B14F-4D97-AF65-F5344CB8AC3E}">
        <p14:creationId xmlns:p14="http://schemas.microsoft.com/office/powerpoint/2010/main" val="528454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65</a:t>
            </a:fld>
            <a:endParaRPr lang="en-US" dirty="0"/>
          </a:p>
        </p:txBody>
      </p:sp>
    </p:spTree>
    <p:extLst>
      <p:ext uri="{BB962C8B-B14F-4D97-AF65-F5344CB8AC3E}">
        <p14:creationId xmlns:p14="http://schemas.microsoft.com/office/powerpoint/2010/main" val="1688259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68</a:t>
            </a:fld>
            <a:endParaRPr lang="en-US" dirty="0"/>
          </a:p>
        </p:txBody>
      </p:sp>
    </p:spTree>
    <p:extLst>
      <p:ext uri="{BB962C8B-B14F-4D97-AF65-F5344CB8AC3E}">
        <p14:creationId xmlns:p14="http://schemas.microsoft.com/office/powerpoint/2010/main" val="794724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69</a:t>
            </a:fld>
            <a:endParaRPr lang="en-US" dirty="0"/>
          </a:p>
        </p:txBody>
      </p:sp>
    </p:spTree>
    <p:extLst>
      <p:ext uri="{BB962C8B-B14F-4D97-AF65-F5344CB8AC3E}">
        <p14:creationId xmlns:p14="http://schemas.microsoft.com/office/powerpoint/2010/main" val="1037943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70</a:t>
            </a:fld>
            <a:endParaRPr lang="en-US"/>
          </a:p>
        </p:txBody>
      </p:sp>
    </p:spTree>
    <p:extLst>
      <p:ext uri="{BB962C8B-B14F-4D97-AF65-F5344CB8AC3E}">
        <p14:creationId xmlns:p14="http://schemas.microsoft.com/office/powerpoint/2010/main" val="1502715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71</a:t>
            </a:fld>
            <a:endParaRPr lang="en-US"/>
          </a:p>
        </p:txBody>
      </p:sp>
    </p:spTree>
    <p:extLst>
      <p:ext uri="{BB962C8B-B14F-4D97-AF65-F5344CB8AC3E}">
        <p14:creationId xmlns:p14="http://schemas.microsoft.com/office/powerpoint/2010/main" val="2284353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72</a:t>
            </a:fld>
            <a:endParaRPr lang="en-US"/>
          </a:p>
        </p:txBody>
      </p:sp>
    </p:spTree>
    <p:extLst>
      <p:ext uri="{BB962C8B-B14F-4D97-AF65-F5344CB8AC3E}">
        <p14:creationId xmlns:p14="http://schemas.microsoft.com/office/powerpoint/2010/main" val="24197693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73</a:t>
            </a:fld>
            <a:endParaRPr lang="en-US"/>
          </a:p>
        </p:txBody>
      </p:sp>
    </p:spTree>
    <p:extLst>
      <p:ext uri="{BB962C8B-B14F-4D97-AF65-F5344CB8AC3E}">
        <p14:creationId xmlns:p14="http://schemas.microsoft.com/office/powerpoint/2010/main" val="3186549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5</a:t>
            </a:fld>
            <a:endParaRPr lang="en-US"/>
          </a:p>
        </p:txBody>
      </p:sp>
    </p:spTree>
    <p:extLst>
      <p:ext uri="{BB962C8B-B14F-4D97-AF65-F5344CB8AC3E}">
        <p14:creationId xmlns:p14="http://schemas.microsoft.com/office/powerpoint/2010/main" val="1941489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74</a:t>
            </a:fld>
            <a:endParaRPr lang="en-US"/>
          </a:p>
        </p:txBody>
      </p:sp>
    </p:spTree>
    <p:extLst>
      <p:ext uri="{BB962C8B-B14F-4D97-AF65-F5344CB8AC3E}">
        <p14:creationId xmlns:p14="http://schemas.microsoft.com/office/powerpoint/2010/main" val="1259348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75</a:t>
            </a:fld>
            <a:endParaRPr lang="en-US" dirty="0"/>
          </a:p>
        </p:txBody>
      </p:sp>
    </p:spTree>
    <p:extLst>
      <p:ext uri="{BB962C8B-B14F-4D97-AF65-F5344CB8AC3E}">
        <p14:creationId xmlns:p14="http://schemas.microsoft.com/office/powerpoint/2010/main" val="23577228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76</a:t>
            </a:fld>
            <a:endParaRPr lang="en-US"/>
          </a:p>
        </p:txBody>
      </p:sp>
    </p:spTree>
    <p:extLst>
      <p:ext uri="{BB962C8B-B14F-4D97-AF65-F5344CB8AC3E}">
        <p14:creationId xmlns:p14="http://schemas.microsoft.com/office/powerpoint/2010/main" val="946511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77</a:t>
            </a:fld>
            <a:endParaRPr lang="en-US"/>
          </a:p>
        </p:txBody>
      </p:sp>
    </p:spTree>
    <p:extLst>
      <p:ext uri="{BB962C8B-B14F-4D97-AF65-F5344CB8AC3E}">
        <p14:creationId xmlns:p14="http://schemas.microsoft.com/office/powerpoint/2010/main" val="18437169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78</a:t>
            </a:fld>
            <a:endParaRPr lang="en-US"/>
          </a:p>
        </p:txBody>
      </p:sp>
    </p:spTree>
    <p:extLst>
      <p:ext uri="{BB962C8B-B14F-4D97-AF65-F5344CB8AC3E}">
        <p14:creationId xmlns:p14="http://schemas.microsoft.com/office/powerpoint/2010/main" val="1570228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79</a:t>
            </a:fld>
            <a:endParaRPr lang="en-US"/>
          </a:p>
        </p:txBody>
      </p:sp>
    </p:spTree>
    <p:extLst>
      <p:ext uri="{BB962C8B-B14F-4D97-AF65-F5344CB8AC3E}">
        <p14:creationId xmlns:p14="http://schemas.microsoft.com/office/powerpoint/2010/main" val="1014031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80</a:t>
            </a:fld>
            <a:endParaRPr lang="en-US"/>
          </a:p>
        </p:txBody>
      </p:sp>
    </p:spTree>
    <p:extLst>
      <p:ext uri="{BB962C8B-B14F-4D97-AF65-F5344CB8AC3E}">
        <p14:creationId xmlns:p14="http://schemas.microsoft.com/office/powerpoint/2010/main" val="25336547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81</a:t>
            </a:fld>
            <a:endParaRPr lang="en-US"/>
          </a:p>
        </p:txBody>
      </p:sp>
    </p:spTree>
    <p:extLst>
      <p:ext uri="{BB962C8B-B14F-4D97-AF65-F5344CB8AC3E}">
        <p14:creationId xmlns:p14="http://schemas.microsoft.com/office/powerpoint/2010/main" val="40828712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82</a:t>
            </a:fld>
            <a:endParaRPr lang="en-US"/>
          </a:p>
        </p:txBody>
      </p:sp>
    </p:spTree>
    <p:extLst>
      <p:ext uri="{BB962C8B-B14F-4D97-AF65-F5344CB8AC3E}">
        <p14:creationId xmlns:p14="http://schemas.microsoft.com/office/powerpoint/2010/main" val="30001293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83</a:t>
            </a:fld>
            <a:endParaRPr lang="en-US"/>
          </a:p>
        </p:txBody>
      </p:sp>
    </p:spTree>
    <p:extLst>
      <p:ext uri="{BB962C8B-B14F-4D97-AF65-F5344CB8AC3E}">
        <p14:creationId xmlns:p14="http://schemas.microsoft.com/office/powerpoint/2010/main" val="1383137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6</a:t>
            </a:fld>
            <a:endParaRPr lang="en-US"/>
          </a:p>
        </p:txBody>
      </p:sp>
    </p:spTree>
    <p:extLst>
      <p:ext uri="{BB962C8B-B14F-4D97-AF65-F5344CB8AC3E}">
        <p14:creationId xmlns:p14="http://schemas.microsoft.com/office/powerpoint/2010/main" val="12285459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84</a:t>
            </a:fld>
            <a:endParaRPr lang="en-US"/>
          </a:p>
        </p:txBody>
      </p:sp>
    </p:spTree>
    <p:extLst>
      <p:ext uri="{BB962C8B-B14F-4D97-AF65-F5344CB8AC3E}">
        <p14:creationId xmlns:p14="http://schemas.microsoft.com/office/powerpoint/2010/main" val="32482437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85</a:t>
            </a:fld>
            <a:endParaRPr lang="en-US"/>
          </a:p>
        </p:txBody>
      </p:sp>
    </p:spTree>
    <p:extLst>
      <p:ext uri="{BB962C8B-B14F-4D97-AF65-F5344CB8AC3E}">
        <p14:creationId xmlns:p14="http://schemas.microsoft.com/office/powerpoint/2010/main" val="28741930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a:solidFill>
                  <a:srgbClr val="0070C0"/>
                </a:solidFill>
              </a:rPr>
              <a:t>[DworkMcSherryNissimSmith06]</a:t>
            </a:r>
            <a:r>
              <a:rPr lang="en-US" dirty="0"/>
              <a:t> </a:t>
            </a:r>
          </a:p>
        </p:txBody>
      </p:sp>
      <p:sp>
        <p:nvSpPr>
          <p:cNvPr id="4" name="Slide Number Placeholder 3"/>
          <p:cNvSpPr>
            <a:spLocks noGrp="1"/>
          </p:cNvSpPr>
          <p:nvPr>
            <p:ph type="sldNum" sz="quarter" idx="5"/>
          </p:nvPr>
        </p:nvSpPr>
        <p:spPr/>
        <p:txBody>
          <a:bodyPr/>
          <a:lstStyle/>
          <a:p>
            <a:fld id="{E2226E65-ADC9-4F29-BA00-34B3E2F9B8F0}" type="slidenum">
              <a:rPr lang="en-US" smtClean="0"/>
              <a:t>86</a:t>
            </a:fld>
            <a:endParaRPr lang="en-US"/>
          </a:p>
        </p:txBody>
      </p:sp>
    </p:spTree>
    <p:extLst>
      <p:ext uri="{BB962C8B-B14F-4D97-AF65-F5344CB8AC3E}">
        <p14:creationId xmlns:p14="http://schemas.microsoft.com/office/powerpoint/2010/main" val="30295498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a:solidFill>
                  <a:srgbClr val="0070C0"/>
                </a:solidFill>
              </a:rPr>
              <a:t>[DworkMcSherryNissimSmith06]</a:t>
            </a:r>
            <a:r>
              <a:rPr lang="en-US" dirty="0"/>
              <a:t> </a:t>
            </a:r>
          </a:p>
        </p:txBody>
      </p:sp>
      <p:sp>
        <p:nvSpPr>
          <p:cNvPr id="4" name="Slide Number Placeholder 3"/>
          <p:cNvSpPr>
            <a:spLocks noGrp="1"/>
          </p:cNvSpPr>
          <p:nvPr>
            <p:ph type="sldNum" sz="quarter" idx="5"/>
          </p:nvPr>
        </p:nvSpPr>
        <p:spPr/>
        <p:txBody>
          <a:bodyPr/>
          <a:lstStyle/>
          <a:p>
            <a:fld id="{E2226E65-ADC9-4F29-BA00-34B3E2F9B8F0}" type="slidenum">
              <a:rPr lang="en-US" smtClean="0"/>
              <a:t>87</a:t>
            </a:fld>
            <a:endParaRPr lang="en-US"/>
          </a:p>
        </p:txBody>
      </p:sp>
    </p:spTree>
    <p:extLst>
      <p:ext uri="{BB962C8B-B14F-4D97-AF65-F5344CB8AC3E}">
        <p14:creationId xmlns:p14="http://schemas.microsoft.com/office/powerpoint/2010/main" val="858651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7</a:t>
            </a:fld>
            <a:endParaRPr lang="en-US"/>
          </a:p>
        </p:txBody>
      </p:sp>
    </p:spTree>
    <p:extLst>
      <p:ext uri="{BB962C8B-B14F-4D97-AF65-F5344CB8AC3E}">
        <p14:creationId xmlns:p14="http://schemas.microsoft.com/office/powerpoint/2010/main" val="330084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8</a:t>
            </a:fld>
            <a:endParaRPr lang="en-US"/>
          </a:p>
        </p:txBody>
      </p:sp>
    </p:spTree>
    <p:extLst>
      <p:ext uri="{BB962C8B-B14F-4D97-AF65-F5344CB8AC3E}">
        <p14:creationId xmlns:p14="http://schemas.microsoft.com/office/powerpoint/2010/main" val="548490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26</a:t>
            </a:fld>
            <a:endParaRPr lang="en-US"/>
          </a:p>
        </p:txBody>
      </p:sp>
    </p:spTree>
    <p:extLst>
      <p:ext uri="{BB962C8B-B14F-4D97-AF65-F5344CB8AC3E}">
        <p14:creationId xmlns:p14="http://schemas.microsoft.com/office/powerpoint/2010/main" val="1322576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31</a:t>
            </a:fld>
            <a:endParaRPr lang="en-US" dirty="0"/>
          </a:p>
        </p:txBody>
      </p:sp>
    </p:spTree>
    <p:extLst>
      <p:ext uri="{BB962C8B-B14F-4D97-AF65-F5344CB8AC3E}">
        <p14:creationId xmlns:p14="http://schemas.microsoft.com/office/powerpoint/2010/main" val="1969435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32</a:t>
            </a:fld>
            <a:endParaRPr lang="en-US" dirty="0"/>
          </a:p>
        </p:txBody>
      </p:sp>
    </p:spTree>
    <p:extLst>
      <p:ext uri="{BB962C8B-B14F-4D97-AF65-F5344CB8AC3E}">
        <p14:creationId xmlns:p14="http://schemas.microsoft.com/office/powerpoint/2010/main" val="4132263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74DF8-2E92-FE9C-CADE-ED01AF5CB5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83DADB-59C5-8665-1834-732EB4DFE3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0E386E-339C-6890-BF6E-63C2970C9C99}"/>
              </a:ext>
            </a:extLst>
          </p:cNvPr>
          <p:cNvSpPr>
            <a:spLocks noGrp="1"/>
          </p:cNvSpPr>
          <p:nvPr>
            <p:ph type="dt" sz="half" idx="10"/>
          </p:nvPr>
        </p:nvSpPr>
        <p:spPr/>
        <p:txBody>
          <a:bodyPr/>
          <a:lstStyle/>
          <a:p>
            <a:fld id="{31E2EAA3-C294-40F3-88CA-028CFBA0D6C2}" type="datetimeFigureOut">
              <a:rPr lang="en-US" smtClean="0"/>
              <a:t>11/1/2023</a:t>
            </a:fld>
            <a:endParaRPr lang="en-US"/>
          </a:p>
        </p:txBody>
      </p:sp>
      <p:sp>
        <p:nvSpPr>
          <p:cNvPr id="5" name="Footer Placeholder 4">
            <a:extLst>
              <a:ext uri="{FF2B5EF4-FFF2-40B4-BE49-F238E27FC236}">
                <a16:creationId xmlns:a16="http://schemas.microsoft.com/office/drawing/2014/main" id="{40696967-123A-6DB0-83E5-479686D4B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7CAC3-9029-E4C7-FA38-6DED3EECB79B}"/>
              </a:ext>
            </a:extLst>
          </p:cNvPr>
          <p:cNvSpPr>
            <a:spLocks noGrp="1"/>
          </p:cNvSpPr>
          <p:nvPr>
            <p:ph type="sldNum" sz="quarter" idx="12"/>
          </p:nvPr>
        </p:nvSpPr>
        <p:spPr/>
        <p:txBody>
          <a:bodyPr/>
          <a:lstStyle/>
          <a:p>
            <a:fld id="{652DC6D7-DB30-47B3-82B5-AECD16CED6DF}" type="slidenum">
              <a:rPr lang="en-US" smtClean="0"/>
              <a:t>‹#›</a:t>
            </a:fld>
            <a:endParaRPr lang="en-US"/>
          </a:p>
        </p:txBody>
      </p:sp>
    </p:spTree>
    <p:extLst>
      <p:ext uri="{BB962C8B-B14F-4D97-AF65-F5344CB8AC3E}">
        <p14:creationId xmlns:p14="http://schemas.microsoft.com/office/powerpoint/2010/main" val="3010352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2A374-FFBF-0A26-B057-10D994195C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B94E10-9631-7FB3-36A3-DF8412CF31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577B5-DD40-ACA4-45DD-ED89829659AD}"/>
              </a:ext>
            </a:extLst>
          </p:cNvPr>
          <p:cNvSpPr>
            <a:spLocks noGrp="1"/>
          </p:cNvSpPr>
          <p:nvPr>
            <p:ph type="dt" sz="half" idx="10"/>
          </p:nvPr>
        </p:nvSpPr>
        <p:spPr/>
        <p:txBody>
          <a:bodyPr/>
          <a:lstStyle/>
          <a:p>
            <a:fld id="{31E2EAA3-C294-40F3-88CA-028CFBA0D6C2}" type="datetimeFigureOut">
              <a:rPr lang="en-US" smtClean="0"/>
              <a:t>11/1/2023</a:t>
            </a:fld>
            <a:endParaRPr lang="en-US"/>
          </a:p>
        </p:txBody>
      </p:sp>
      <p:sp>
        <p:nvSpPr>
          <p:cNvPr id="5" name="Footer Placeholder 4">
            <a:extLst>
              <a:ext uri="{FF2B5EF4-FFF2-40B4-BE49-F238E27FC236}">
                <a16:creationId xmlns:a16="http://schemas.microsoft.com/office/drawing/2014/main" id="{BA5037D6-A56E-85FE-628D-7B6D699916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01E83-D9B8-5E79-21DB-E617D3E58EB8}"/>
              </a:ext>
            </a:extLst>
          </p:cNvPr>
          <p:cNvSpPr>
            <a:spLocks noGrp="1"/>
          </p:cNvSpPr>
          <p:nvPr>
            <p:ph type="sldNum" sz="quarter" idx="12"/>
          </p:nvPr>
        </p:nvSpPr>
        <p:spPr/>
        <p:txBody>
          <a:bodyPr/>
          <a:lstStyle/>
          <a:p>
            <a:fld id="{652DC6D7-DB30-47B3-82B5-AECD16CED6DF}" type="slidenum">
              <a:rPr lang="en-US" smtClean="0"/>
              <a:t>‹#›</a:t>
            </a:fld>
            <a:endParaRPr lang="en-US"/>
          </a:p>
        </p:txBody>
      </p:sp>
    </p:spTree>
    <p:extLst>
      <p:ext uri="{BB962C8B-B14F-4D97-AF65-F5344CB8AC3E}">
        <p14:creationId xmlns:p14="http://schemas.microsoft.com/office/powerpoint/2010/main" val="2406574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993350-9418-6D13-708B-CD6E04F9C2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17B72D-142E-0AAA-799B-6546B5FE4C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2911AA-C213-FC3E-0550-CE0BC5D7AB7E}"/>
              </a:ext>
            </a:extLst>
          </p:cNvPr>
          <p:cNvSpPr>
            <a:spLocks noGrp="1"/>
          </p:cNvSpPr>
          <p:nvPr>
            <p:ph type="dt" sz="half" idx="10"/>
          </p:nvPr>
        </p:nvSpPr>
        <p:spPr/>
        <p:txBody>
          <a:bodyPr/>
          <a:lstStyle/>
          <a:p>
            <a:fld id="{31E2EAA3-C294-40F3-88CA-028CFBA0D6C2}" type="datetimeFigureOut">
              <a:rPr lang="en-US" smtClean="0"/>
              <a:t>11/1/2023</a:t>
            </a:fld>
            <a:endParaRPr lang="en-US"/>
          </a:p>
        </p:txBody>
      </p:sp>
      <p:sp>
        <p:nvSpPr>
          <p:cNvPr id="5" name="Footer Placeholder 4">
            <a:extLst>
              <a:ext uri="{FF2B5EF4-FFF2-40B4-BE49-F238E27FC236}">
                <a16:creationId xmlns:a16="http://schemas.microsoft.com/office/drawing/2014/main" id="{2D8AF585-17F5-2301-BA43-E4F6D814FF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12529E-1818-9BD2-BE72-D7AB59FBBE2D}"/>
              </a:ext>
            </a:extLst>
          </p:cNvPr>
          <p:cNvSpPr>
            <a:spLocks noGrp="1"/>
          </p:cNvSpPr>
          <p:nvPr>
            <p:ph type="sldNum" sz="quarter" idx="12"/>
          </p:nvPr>
        </p:nvSpPr>
        <p:spPr/>
        <p:txBody>
          <a:bodyPr/>
          <a:lstStyle/>
          <a:p>
            <a:fld id="{652DC6D7-DB30-47B3-82B5-AECD16CED6DF}" type="slidenum">
              <a:rPr lang="en-US" smtClean="0"/>
              <a:t>‹#›</a:t>
            </a:fld>
            <a:endParaRPr lang="en-US"/>
          </a:p>
        </p:txBody>
      </p:sp>
    </p:spTree>
    <p:extLst>
      <p:ext uri="{BB962C8B-B14F-4D97-AF65-F5344CB8AC3E}">
        <p14:creationId xmlns:p14="http://schemas.microsoft.com/office/powerpoint/2010/main" val="1874372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0F2D1-CAB1-2579-1232-B05DBD8BBD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EC9604-D704-094A-3915-D0009BF1A6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5F0A11-5677-F142-D076-83BE40BC9B96}"/>
              </a:ext>
            </a:extLst>
          </p:cNvPr>
          <p:cNvSpPr>
            <a:spLocks noGrp="1"/>
          </p:cNvSpPr>
          <p:nvPr>
            <p:ph type="dt" sz="half" idx="10"/>
          </p:nvPr>
        </p:nvSpPr>
        <p:spPr/>
        <p:txBody>
          <a:bodyPr/>
          <a:lstStyle/>
          <a:p>
            <a:fld id="{31E2EAA3-C294-40F3-88CA-028CFBA0D6C2}" type="datetimeFigureOut">
              <a:rPr lang="en-US" smtClean="0"/>
              <a:t>11/1/2023</a:t>
            </a:fld>
            <a:endParaRPr lang="en-US"/>
          </a:p>
        </p:txBody>
      </p:sp>
      <p:sp>
        <p:nvSpPr>
          <p:cNvPr id="5" name="Footer Placeholder 4">
            <a:extLst>
              <a:ext uri="{FF2B5EF4-FFF2-40B4-BE49-F238E27FC236}">
                <a16:creationId xmlns:a16="http://schemas.microsoft.com/office/drawing/2014/main" id="{CF3DC551-8EA6-05C1-2590-2E76CA501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9AFF4-2729-80AA-C4A7-E6F0E29BF5DD}"/>
              </a:ext>
            </a:extLst>
          </p:cNvPr>
          <p:cNvSpPr>
            <a:spLocks noGrp="1"/>
          </p:cNvSpPr>
          <p:nvPr>
            <p:ph type="sldNum" sz="quarter" idx="12"/>
          </p:nvPr>
        </p:nvSpPr>
        <p:spPr/>
        <p:txBody>
          <a:bodyPr/>
          <a:lstStyle/>
          <a:p>
            <a:fld id="{652DC6D7-DB30-47B3-82B5-AECD16CED6DF}" type="slidenum">
              <a:rPr lang="en-US" smtClean="0"/>
              <a:t>‹#›</a:t>
            </a:fld>
            <a:endParaRPr lang="en-US"/>
          </a:p>
        </p:txBody>
      </p:sp>
    </p:spTree>
    <p:extLst>
      <p:ext uri="{BB962C8B-B14F-4D97-AF65-F5344CB8AC3E}">
        <p14:creationId xmlns:p14="http://schemas.microsoft.com/office/powerpoint/2010/main" val="740348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40AD-9C07-FB22-22BD-1037C69FEC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E9405F-2D31-74AC-04B1-200568FF29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9DB2DD-8122-6679-7803-BAE6C06A40CE}"/>
              </a:ext>
            </a:extLst>
          </p:cNvPr>
          <p:cNvSpPr>
            <a:spLocks noGrp="1"/>
          </p:cNvSpPr>
          <p:nvPr>
            <p:ph type="dt" sz="half" idx="10"/>
          </p:nvPr>
        </p:nvSpPr>
        <p:spPr/>
        <p:txBody>
          <a:bodyPr/>
          <a:lstStyle/>
          <a:p>
            <a:fld id="{31E2EAA3-C294-40F3-88CA-028CFBA0D6C2}" type="datetimeFigureOut">
              <a:rPr lang="en-US" smtClean="0"/>
              <a:t>11/1/2023</a:t>
            </a:fld>
            <a:endParaRPr lang="en-US"/>
          </a:p>
        </p:txBody>
      </p:sp>
      <p:sp>
        <p:nvSpPr>
          <p:cNvPr id="5" name="Footer Placeholder 4">
            <a:extLst>
              <a:ext uri="{FF2B5EF4-FFF2-40B4-BE49-F238E27FC236}">
                <a16:creationId xmlns:a16="http://schemas.microsoft.com/office/drawing/2014/main" id="{3DABF829-10B7-3D4A-29FE-59341E92B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AC4286-D450-7B34-C3E0-C98D1506DE30}"/>
              </a:ext>
            </a:extLst>
          </p:cNvPr>
          <p:cNvSpPr>
            <a:spLocks noGrp="1"/>
          </p:cNvSpPr>
          <p:nvPr>
            <p:ph type="sldNum" sz="quarter" idx="12"/>
          </p:nvPr>
        </p:nvSpPr>
        <p:spPr/>
        <p:txBody>
          <a:bodyPr/>
          <a:lstStyle/>
          <a:p>
            <a:fld id="{652DC6D7-DB30-47B3-82B5-AECD16CED6DF}" type="slidenum">
              <a:rPr lang="en-US" smtClean="0"/>
              <a:t>‹#›</a:t>
            </a:fld>
            <a:endParaRPr lang="en-US"/>
          </a:p>
        </p:txBody>
      </p:sp>
    </p:spTree>
    <p:extLst>
      <p:ext uri="{BB962C8B-B14F-4D97-AF65-F5344CB8AC3E}">
        <p14:creationId xmlns:p14="http://schemas.microsoft.com/office/powerpoint/2010/main" val="3954445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96A3C-A6A8-75F4-511A-A6B1352329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287B97-2BBB-A65D-DAFC-126128C989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65FA1F-29BB-1A37-AF85-B5919F6B96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6C148F-53BA-E333-7FBB-CE4821393A41}"/>
              </a:ext>
            </a:extLst>
          </p:cNvPr>
          <p:cNvSpPr>
            <a:spLocks noGrp="1"/>
          </p:cNvSpPr>
          <p:nvPr>
            <p:ph type="dt" sz="half" idx="10"/>
          </p:nvPr>
        </p:nvSpPr>
        <p:spPr/>
        <p:txBody>
          <a:bodyPr/>
          <a:lstStyle/>
          <a:p>
            <a:fld id="{31E2EAA3-C294-40F3-88CA-028CFBA0D6C2}" type="datetimeFigureOut">
              <a:rPr lang="en-US" smtClean="0"/>
              <a:t>11/1/2023</a:t>
            </a:fld>
            <a:endParaRPr lang="en-US"/>
          </a:p>
        </p:txBody>
      </p:sp>
      <p:sp>
        <p:nvSpPr>
          <p:cNvPr id="6" name="Footer Placeholder 5">
            <a:extLst>
              <a:ext uri="{FF2B5EF4-FFF2-40B4-BE49-F238E27FC236}">
                <a16:creationId xmlns:a16="http://schemas.microsoft.com/office/drawing/2014/main" id="{85DE01D3-82B6-CCF6-D8D8-D60BC2A3C7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828105-CA8A-F6C7-1BB0-281001795A00}"/>
              </a:ext>
            </a:extLst>
          </p:cNvPr>
          <p:cNvSpPr>
            <a:spLocks noGrp="1"/>
          </p:cNvSpPr>
          <p:nvPr>
            <p:ph type="sldNum" sz="quarter" idx="12"/>
          </p:nvPr>
        </p:nvSpPr>
        <p:spPr/>
        <p:txBody>
          <a:bodyPr/>
          <a:lstStyle/>
          <a:p>
            <a:fld id="{652DC6D7-DB30-47B3-82B5-AECD16CED6DF}" type="slidenum">
              <a:rPr lang="en-US" smtClean="0"/>
              <a:t>‹#›</a:t>
            </a:fld>
            <a:endParaRPr lang="en-US"/>
          </a:p>
        </p:txBody>
      </p:sp>
    </p:spTree>
    <p:extLst>
      <p:ext uri="{BB962C8B-B14F-4D97-AF65-F5344CB8AC3E}">
        <p14:creationId xmlns:p14="http://schemas.microsoft.com/office/powerpoint/2010/main" val="2493107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6EFA-DA97-3B3C-8916-4847B6275E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1C9135-9117-F9CF-A7E9-9060E40CC2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A17889-5B9F-1776-8A60-366A2293C9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6862A6-6D90-AAA3-54E9-7D250FE062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7BAC87-ECEE-D542-0737-7A22499C69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76C174-8FC6-6D6B-1128-9A11B94288D8}"/>
              </a:ext>
            </a:extLst>
          </p:cNvPr>
          <p:cNvSpPr>
            <a:spLocks noGrp="1"/>
          </p:cNvSpPr>
          <p:nvPr>
            <p:ph type="dt" sz="half" idx="10"/>
          </p:nvPr>
        </p:nvSpPr>
        <p:spPr/>
        <p:txBody>
          <a:bodyPr/>
          <a:lstStyle/>
          <a:p>
            <a:fld id="{31E2EAA3-C294-40F3-88CA-028CFBA0D6C2}" type="datetimeFigureOut">
              <a:rPr lang="en-US" smtClean="0"/>
              <a:t>11/1/2023</a:t>
            </a:fld>
            <a:endParaRPr lang="en-US"/>
          </a:p>
        </p:txBody>
      </p:sp>
      <p:sp>
        <p:nvSpPr>
          <p:cNvPr id="8" name="Footer Placeholder 7">
            <a:extLst>
              <a:ext uri="{FF2B5EF4-FFF2-40B4-BE49-F238E27FC236}">
                <a16:creationId xmlns:a16="http://schemas.microsoft.com/office/drawing/2014/main" id="{F8C53709-A889-510F-1BDC-7EB388B0BA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A7615A-02F2-7DE4-13F5-A74E4703B6C2}"/>
              </a:ext>
            </a:extLst>
          </p:cNvPr>
          <p:cNvSpPr>
            <a:spLocks noGrp="1"/>
          </p:cNvSpPr>
          <p:nvPr>
            <p:ph type="sldNum" sz="quarter" idx="12"/>
          </p:nvPr>
        </p:nvSpPr>
        <p:spPr/>
        <p:txBody>
          <a:bodyPr/>
          <a:lstStyle/>
          <a:p>
            <a:fld id="{652DC6D7-DB30-47B3-82B5-AECD16CED6DF}" type="slidenum">
              <a:rPr lang="en-US" smtClean="0"/>
              <a:t>‹#›</a:t>
            </a:fld>
            <a:endParaRPr lang="en-US"/>
          </a:p>
        </p:txBody>
      </p:sp>
    </p:spTree>
    <p:extLst>
      <p:ext uri="{BB962C8B-B14F-4D97-AF65-F5344CB8AC3E}">
        <p14:creationId xmlns:p14="http://schemas.microsoft.com/office/powerpoint/2010/main" val="651777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2E431-D61D-361A-9B96-1C2FFE703C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D8A3E1-94C7-7602-62CC-1B90119A4114}"/>
              </a:ext>
            </a:extLst>
          </p:cNvPr>
          <p:cNvSpPr>
            <a:spLocks noGrp="1"/>
          </p:cNvSpPr>
          <p:nvPr>
            <p:ph type="dt" sz="half" idx="10"/>
          </p:nvPr>
        </p:nvSpPr>
        <p:spPr/>
        <p:txBody>
          <a:bodyPr/>
          <a:lstStyle/>
          <a:p>
            <a:fld id="{31E2EAA3-C294-40F3-88CA-028CFBA0D6C2}" type="datetimeFigureOut">
              <a:rPr lang="en-US" smtClean="0"/>
              <a:t>11/1/2023</a:t>
            </a:fld>
            <a:endParaRPr lang="en-US"/>
          </a:p>
        </p:txBody>
      </p:sp>
      <p:sp>
        <p:nvSpPr>
          <p:cNvPr id="4" name="Footer Placeholder 3">
            <a:extLst>
              <a:ext uri="{FF2B5EF4-FFF2-40B4-BE49-F238E27FC236}">
                <a16:creationId xmlns:a16="http://schemas.microsoft.com/office/drawing/2014/main" id="{FF21C73A-FE56-AD6B-285A-736C8912BB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14560B-CF09-8205-E87F-AA8FAF0473C7}"/>
              </a:ext>
            </a:extLst>
          </p:cNvPr>
          <p:cNvSpPr>
            <a:spLocks noGrp="1"/>
          </p:cNvSpPr>
          <p:nvPr>
            <p:ph type="sldNum" sz="quarter" idx="12"/>
          </p:nvPr>
        </p:nvSpPr>
        <p:spPr/>
        <p:txBody>
          <a:bodyPr/>
          <a:lstStyle/>
          <a:p>
            <a:fld id="{652DC6D7-DB30-47B3-82B5-AECD16CED6DF}" type="slidenum">
              <a:rPr lang="en-US" smtClean="0"/>
              <a:t>‹#›</a:t>
            </a:fld>
            <a:endParaRPr lang="en-US"/>
          </a:p>
        </p:txBody>
      </p:sp>
    </p:spTree>
    <p:extLst>
      <p:ext uri="{BB962C8B-B14F-4D97-AF65-F5344CB8AC3E}">
        <p14:creationId xmlns:p14="http://schemas.microsoft.com/office/powerpoint/2010/main" val="1142067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5818EF-5B8C-1A6A-8A48-F68154B4DB91}"/>
              </a:ext>
            </a:extLst>
          </p:cNvPr>
          <p:cNvSpPr>
            <a:spLocks noGrp="1"/>
          </p:cNvSpPr>
          <p:nvPr>
            <p:ph type="dt" sz="half" idx="10"/>
          </p:nvPr>
        </p:nvSpPr>
        <p:spPr/>
        <p:txBody>
          <a:bodyPr/>
          <a:lstStyle/>
          <a:p>
            <a:fld id="{31E2EAA3-C294-40F3-88CA-028CFBA0D6C2}" type="datetimeFigureOut">
              <a:rPr lang="en-US" smtClean="0"/>
              <a:t>11/1/2023</a:t>
            </a:fld>
            <a:endParaRPr lang="en-US"/>
          </a:p>
        </p:txBody>
      </p:sp>
      <p:sp>
        <p:nvSpPr>
          <p:cNvPr id="3" name="Footer Placeholder 2">
            <a:extLst>
              <a:ext uri="{FF2B5EF4-FFF2-40B4-BE49-F238E27FC236}">
                <a16:creationId xmlns:a16="http://schemas.microsoft.com/office/drawing/2014/main" id="{EDD839C8-3900-B3FB-4436-29614EBAAE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CCABDA-5C15-C196-273A-919580964E20}"/>
              </a:ext>
            </a:extLst>
          </p:cNvPr>
          <p:cNvSpPr>
            <a:spLocks noGrp="1"/>
          </p:cNvSpPr>
          <p:nvPr>
            <p:ph type="sldNum" sz="quarter" idx="12"/>
          </p:nvPr>
        </p:nvSpPr>
        <p:spPr/>
        <p:txBody>
          <a:bodyPr/>
          <a:lstStyle/>
          <a:p>
            <a:fld id="{652DC6D7-DB30-47B3-82B5-AECD16CED6DF}" type="slidenum">
              <a:rPr lang="en-US" smtClean="0"/>
              <a:t>‹#›</a:t>
            </a:fld>
            <a:endParaRPr lang="en-US"/>
          </a:p>
        </p:txBody>
      </p:sp>
    </p:spTree>
    <p:extLst>
      <p:ext uri="{BB962C8B-B14F-4D97-AF65-F5344CB8AC3E}">
        <p14:creationId xmlns:p14="http://schemas.microsoft.com/office/powerpoint/2010/main" val="3623388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7F26A-18A4-B302-CBD4-B1909964FB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DDA15-5817-1CEC-34BF-839C6BC167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8CC089-A95C-421B-1BEF-5AF1E88BC3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192F8D-52BF-C00F-F2FC-A43E30768DE7}"/>
              </a:ext>
            </a:extLst>
          </p:cNvPr>
          <p:cNvSpPr>
            <a:spLocks noGrp="1"/>
          </p:cNvSpPr>
          <p:nvPr>
            <p:ph type="dt" sz="half" idx="10"/>
          </p:nvPr>
        </p:nvSpPr>
        <p:spPr/>
        <p:txBody>
          <a:bodyPr/>
          <a:lstStyle/>
          <a:p>
            <a:fld id="{31E2EAA3-C294-40F3-88CA-028CFBA0D6C2}" type="datetimeFigureOut">
              <a:rPr lang="en-US" smtClean="0"/>
              <a:t>11/1/2023</a:t>
            </a:fld>
            <a:endParaRPr lang="en-US"/>
          </a:p>
        </p:txBody>
      </p:sp>
      <p:sp>
        <p:nvSpPr>
          <p:cNvPr id="6" name="Footer Placeholder 5">
            <a:extLst>
              <a:ext uri="{FF2B5EF4-FFF2-40B4-BE49-F238E27FC236}">
                <a16:creationId xmlns:a16="http://schemas.microsoft.com/office/drawing/2014/main" id="{000907EB-8DE8-5670-84A9-DFF7222A63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A89546-9FF2-F039-4516-24253394400A}"/>
              </a:ext>
            </a:extLst>
          </p:cNvPr>
          <p:cNvSpPr>
            <a:spLocks noGrp="1"/>
          </p:cNvSpPr>
          <p:nvPr>
            <p:ph type="sldNum" sz="quarter" idx="12"/>
          </p:nvPr>
        </p:nvSpPr>
        <p:spPr/>
        <p:txBody>
          <a:bodyPr/>
          <a:lstStyle/>
          <a:p>
            <a:fld id="{652DC6D7-DB30-47B3-82B5-AECD16CED6DF}" type="slidenum">
              <a:rPr lang="en-US" smtClean="0"/>
              <a:t>‹#›</a:t>
            </a:fld>
            <a:endParaRPr lang="en-US"/>
          </a:p>
        </p:txBody>
      </p:sp>
    </p:spTree>
    <p:extLst>
      <p:ext uri="{BB962C8B-B14F-4D97-AF65-F5344CB8AC3E}">
        <p14:creationId xmlns:p14="http://schemas.microsoft.com/office/powerpoint/2010/main" val="1342935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9107E-1DE0-3EF3-82B8-CBE43BB6F2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1D180C-40CD-DCE3-2F36-CDA6D63608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A8A721-E92B-8A46-9B95-1A718BE71D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D02CD5-492E-51AB-BF89-CD6CF5C984C5}"/>
              </a:ext>
            </a:extLst>
          </p:cNvPr>
          <p:cNvSpPr>
            <a:spLocks noGrp="1"/>
          </p:cNvSpPr>
          <p:nvPr>
            <p:ph type="dt" sz="half" idx="10"/>
          </p:nvPr>
        </p:nvSpPr>
        <p:spPr/>
        <p:txBody>
          <a:bodyPr/>
          <a:lstStyle/>
          <a:p>
            <a:fld id="{31E2EAA3-C294-40F3-88CA-028CFBA0D6C2}" type="datetimeFigureOut">
              <a:rPr lang="en-US" smtClean="0"/>
              <a:t>11/1/2023</a:t>
            </a:fld>
            <a:endParaRPr lang="en-US"/>
          </a:p>
        </p:txBody>
      </p:sp>
      <p:sp>
        <p:nvSpPr>
          <p:cNvPr id="6" name="Footer Placeholder 5">
            <a:extLst>
              <a:ext uri="{FF2B5EF4-FFF2-40B4-BE49-F238E27FC236}">
                <a16:creationId xmlns:a16="http://schemas.microsoft.com/office/drawing/2014/main" id="{0F73C60C-EB21-68E4-510F-B2AA2C30CB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EC419C-4180-769C-8140-D10115F5FD37}"/>
              </a:ext>
            </a:extLst>
          </p:cNvPr>
          <p:cNvSpPr>
            <a:spLocks noGrp="1"/>
          </p:cNvSpPr>
          <p:nvPr>
            <p:ph type="sldNum" sz="quarter" idx="12"/>
          </p:nvPr>
        </p:nvSpPr>
        <p:spPr/>
        <p:txBody>
          <a:bodyPr/>
          <a:lstStyle/>
          <a:p>
            <a:fld id="{652DC6D7-DB30-47B3-82B5-AECD16CED6DF}" type="slidenum">
              <a:rPr lang="en-US" smtClean="0"/>
              <a:t>‹#›</a:t>
            </a:fld>
            <a:endParaRPr lang="en-US"/>
          </a:p>
        </p:txBody>
      </p:sp>
    </p:spTree>
    <p:extLst>
      <p:ext uri="{BB962C8B-B14F-4D97-AF65-F5344CB8AC3E}">
        <p14:creationId xmlns:p14="http://schemas.microsoft.com/office/powerpoint/2010/main" val="2281786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54CCF5-059A-AE55-FCEB-5A5E36B502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F0225D-1E98-C19C-6F58-E8887AD985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D6855A-B370-1FCF-14C0-8C5CF2DB01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E2EAA3-C294-40F3-88CA-028CFBA0D6C2}" type="datetimeFigureOut">
              <a:rPr lang="en-US" smtClean="0"/>
              <a:t>11/1/2023</a:t>
            </a:fld>
            <a:endParaRPr lang="en-US"/>
          </a:p>
        </p:txBody>
      </p:sp>
      <p:sp>
        <p:nvSpPr>
          <p:cNvPr id="5" name="Footer Placeholder 4">
            <a:extLst>
              <a:ext uri="{FF2B5EF4-FFF2-40B4-BE49-F238E27FC236}">
                <a16:creationId xmlns:a16="http://schemas.microsoft.com/office/drawing/2014/main" id="{552846EC-9DC2-ED35-A31F-83762707CE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C01052-F024-05E8-FC28-0F9CD8DDFB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2DC6D7-DB30-47B3-82B5-AECD16CED6DF}" type="slidenum">
              <a:rPr lang="en-US" smtClean="0"/>
              <a:t>‹#›</a:t>
            </a:fld>
            <a:endParaRPr lang="en-US"/>
          </a:p>
        </p:txBody>
      </p:sp>
    </p:spTree>
    <p:extLst>
      <p:ext uri="{BB962C8B-B14F-4D97-AF65-F5344CB8AC3E}">
        <p14:creationId xmlns:p14="http://schemas.microsoft.com/office/powerpoint/2010/main" val="3954717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4.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3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3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38.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3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4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4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4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4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4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12" Type="http://schemas.openxmlformats.org/officeDocument/2006/relationships/image" Target="../media/image16.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NULL"/></Relationships>
</file>

<file path=ppt/slides/_rels/slide4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NULL"/></Relationships>
</file>

<file path=ppt/slides/_rels/slide4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4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2.xml"/><Relationship Id="rId5" Type="http://schemas.openxmlformats.org/officeDocument/2006/relationships/image" Target="../media/image280.png"/><Relationship Id="rId4" Type="http://schemas.openxmlformats.org/officeDocument/2006/relationships/image" Target="../media/image291.png"/></Relationships>
</file>

<file path=ppt/slides/_rels/slide49.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NUL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5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70.png"/><Relationship Id="rId4" Type="http://schemas.openxmlformats.org/officeDocument/2006/relationships/image" Target="../media/image360.png"/></Relationships>
</file>

<file path=ppt/slides/_rels/slide53.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70.png"/><Relationship Id="rId4" Type="http://schemas.openxmlformats.org/officeDocument/2006/relationships/image" Target="../media/image360.png"/></Relationships>
</file>

<file path=ppt/slides/_rels/slide5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1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NULL"/><Relationship Id="rId14" Type="http://schemas.openxmlformats.org/officeDocument/2006/relationships/image" Target="../media/image390.png"/></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300.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290.png"/></Relationships>
</file>

<file path=ppt/slides/_rels/slide56.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300.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290.png"/></Relationships>
</file>

<file path=ppt/slides/_rels/slide57.xml.rels><?xml version="1.0" encoding="UTF-8" standalone="yes"?>
<Relationships xmlns="http://schemas.openxmlformats.org/package/2006/relationships"><Relationship Id="rId8" Type="http://schemas.openxmlformats.org/officeDocument/2006/relationships/image" Target="../media/image470.pn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420.png"/><Relationship Id="rId7" Type="http://schemas.openxmlformats.org/officeDocument/2006/relationships/image" Target="../media/image460.png"/><Relationship Id="rId12" Type="http://schemas.openxmlformats.org/officeDocument/2006/relationships/image" Target="../media/image51.png"/><Relationship Id="rId17" Type="http://schemas.openxmlformats.org/officeDocument/2006/relationships/image" Target="../media/image560.png"/><Relationship Id="rId2" Type="http://schemas.openxmlformats.org/officeDocument/2006/relationships/notesSlide" Target="../notesSlides/notesSlide17.xml"/><Relationship Id="rId16" Type="http://schemas.openxmlformats.org/officeDocument/2006/relationships/image" Target="../media/image550.png"/><Relationship Id="rId1" Type="http://schemas.openxmlformats.org/officeDocument/2006/relationships/slideLayout" Target="../slideLayouts/slideLayout2.xml"/><Relationship Id="rId6" Type="http://schemas.openxmlformats.org/officeDocument/2006/relationships/image" Target="../media/image450.png"/><Relationship Id="rId11" Type="http://schemas.openxmlformats.org/officeDocument/2006/relationships/image" Target="../media/image500.png"/><Relationship Id="rId5" Type="http://schemas.openxmlformats.org/officeDocument/2006/relationships/image" Target="../media/image440.png"/><Relationship Id="rId15" Type="http://schemas.openxmlformats.org/officeDocument/2006/relationships/image" Target="../media/image540.png"/><Relationship Id="rId10" Type="http://schemas.openxmlformats.org/officeDocument/2006/relationships/image" Target="../media/image490.png"/><Relationship Id="rId4" Type="http://schemas.openxmlformats.org/officeDocument/2006/relationships/image" Target="../media/image430.png"/><Relationship Id="rId9" Type="http://schemas.openxmlformats.org/officeDocument/2006/relationships/image" Target="../media/image480.png"/><Relationship Id="rId14" Type="http://schemas.openxmlformats.org/officeDocument/2006/relationships/image" Target="../media/image53.png"/></Relationships>
</file>

<file path=ppt/slides/_rels/slide58.xml.rels><?xml version="1.0" encoding="UTF-8" standalone="yes"?>
<Relationships xmlns="http://schemas.openxmlformats.org/package/2006/relationships"><Relationship Id="rId8" Type="http://schemas.openxmlformats.org/officeDocument/2006/relationships/image" Target="../media/image550.png"/><Relationship Id="rId13" Type="http://schemas.openxmlformats.org/officeDocument/2006/relationships/image" Target="../media/image60.png"/><Relationship Id="rId3" Type="http://schemas.openxmlformats.org/officeDocument/2006/relationships/image" Target="../media/image420.png"/><Relationship Id="rId7" Type="http://schemas.openxmlformats.org/officeDocument/2006/relationships/image" Target="../media/image540.png"/><Relationship Id="rId12"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0.png"/><Relationship Id="rId14" Type="http://schemas.openxmlformats.org/officeDocument/2006/relationships/image" Target="../media/image61.png"/></Relationships>
</file>

<file path=ppt/slides/_rels/slide59.xml.rels><?xml version="1.0" encoding="UTF-8" standalone="yes"?>
<Relationships xmlns="http://schemas.openxmlformats.org/package/2006/relationships"><Relationship Id="rId8" Type="http://schemas.openxmlformats.org/officeDocument/2006/relationships/image" Target="../media/image550.png"/><Relationship Id="rId13" Type="http://schemas.openxmlformats.org/officeDocument/2006/relationships/image" Target="../media/image60.png"/><Relationship Id="rId3" Type="http://schemas.openxmlformats.org/officeDocument/2006/relationships/image" Target="../media/image420.png"/><Relationship Id="rId7" Type="http://schemas.openxmlformats.org/officeDocument/2006/relationships/image" Target="../media/image540.png"/><Relationship Id="rId12"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0.png"/><Relationship Id="rId1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6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300.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290.png"/></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300.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290.png"/></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90.png"/></Relationships>
</file>

<file path=ppt/slides/_rels/slide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0.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19.png"/></Relationships>
</file>

<file path=ppt/slides/_rels/slide85.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8.jpg"/><Relationship Id="rId4" Type="http://schemas.openxmlformats.org/officeDocument/2006/relationships/image" Target="../media/image19.png"/></Relationships>
</file>

<file path=ppt/slides/_rels/slide86.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81.png"/><Relationship Id="rId7" Type="http://schemas.openxmlformats.org/officeDocument/2006/relationships/image" Target="../media/image27.jp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NULL"/><Relationship Id="rId10" Type="http://schemas.openxmlformats.org/officeDocument/2006/relationships/image" Target="../media/image31.png"/><Relationship Id="rId9" Type="http://schemas.openxmlformats.org/officeDocument/2006/relationships/image" Target="../media/image30.jpg"/></Relationships>
</file>

<file path=ppt/slides/_rels/slide87.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7.jpg"/><Relationship Id="rId7"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NULL"/><Relationship Id="rId4" Type="http://schemas.openxmlformats.org/officeDocument/2006/relationships/image" Target="../media/image281.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49558-8CBC-D30A-02F3-65EA383A4C4F}"/>
              </a:ext>
            </a:extLst>
          </p:cNvPr>
          <p:cNvSpPr>
            <a:spLocks noGrp="1"/>
          </p:cNvSpPr>
          <p:nvPr>
            <p:ph type="ctrTitle"/>
          </p:nvPr>
        </p:nvSpPr>
        <p:spPr/>
        <p:txBody>
          <a:bodyPr>
            <a:normAutofit fontScale="90000"/>
          </a:bodyPr>
          <a:lstStyle/>
          <a:p>
            <a:r>
              <a:rPr lang="en-US" dirty="0">
                <a:solidFill>
                  <a:srgbClr val="C00000"/>
                </a:solidFill>
              </a:rPr>
              <a:t>CSCE 689: Special Topics in Modern Algorithms for Data Science </a:t>
            </a:r>
          </a:p>
        </p:txBody>
      </p:sp>
      <p:sp>
        <p:nvSpPr>
          <p:cNvPr id="3" name="Subtitle 2">
            <a:extLst>
              <a:ext uri="{FF2B5EF4-FFF2-40B4-BE49-F238E27FC236}">
                <a16:creationId xmlns:a16="http://schemas.microsoft.com/office/drawing/2014/main" id="{89802CB3-FC8E-C393-0D77-33E8A17F6B16}"/>
              </a:ext>
            </a:extLst>
          </p:cNvPr>
          <p:cNvSpPr>
            <a:spLocks noGrp="1"/>
          </p:cNvSpPr>
          <p:nvPr>
            <p:ph type="subTitle" idx="1"/>
          </p:nvPr>
        </p:nvSpPr>
        <p:spPr>
          <a:xfrm>
            <a:off x="1524000" y="3602037"/>
            <a:ext cx="9144000" cy="2789797"/>
          </a:xfrm>
        </p:spPr>
        <p:txBody>
          <a:bodyPr>
            <a:normAutofit/>
          </a:bodyPr>
          <a:lstStyle/>
          <a:p>
            <a:r>
              <a:rPr lang="en-US" sz="3600"/>
              <a:t>Lecture 27</a:t>
            </a:r>
            <a:endParaRPr lang="en-US" sz="3600" dirty="0"/>
          </a:p>
          <a:p>
            <a:endParaRPr lang="en-US" sz="3600" dirty="0"/>
          </a:p>
          <a:p>
            <a:r>
              <a:rPr lang="en-US" sz="2800" dirty="0"/>
              <a:t>Samson Zhou</a:t>
            </a:r>
          </a:p>
        </p:txBody>
      </p:sp>
    </p:spTree>
    <p:extLst>
      <p:ext uri="{BB962C8B-B14F-4D97-AF65-F5344CB8AC3E}">
        <p14:creationId xmlns:p14="http://schemas.microsoft.com/office/powerpoint/2010/main" val="642191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E2EFEA-67E6-3509-D474-A5D104355217}"/>
              </a:ext>
            </a:extLst>
          </p:cNvPr>
          <p:cNvPicPr>
            <a:picLocks noChangeAspect="1"/>
          </p:cNvPicPr>
          <p:nvPr/>
        </p:nvPicPr>
        <p:blipFill>
          <a:blip r:embed="rId2"/>
          <a:stretch>
            <a:fillRect/>
          </a:stretch>
        </p:blipFill>
        <p:spPr>
          <a:xfrm>
            <a:off x="2447816" y="0"/>
            <a:ext cx="7296367" cy="6858000"/>
          </a:xfrm>
          <a:prstGeom prst="rect">
            <a:avLst/>
          </a:prstGeom>
        </p:spPr>
      </p:pic>
    </p:spTree>
    <p:extLst>
      <p:ext uri="{BB962C8B-B14F-4D97-AF65-F5344CB8AC3E}">
        <p14:creationId xmlns:p14="http://schemas.microsoft.com/office/powerpoint/2010/main" val="1691703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539454-E2E5-FAB2-A5D8-9E0F857F836F}"/>
              </a:ext>
            </a:extLst>
          </p:cNvPr>
          <p:cNvPicPr>
            <a:picLocks noChangeAspect="1"/>
          </p:cNvPicPr>
          <p:nvPr/>
        </p:nvPicPr>
        <p:blipFill>
          <a:blip r:embed="rId2"/>
          <a:stretch>
            <a:fillRect/>
          </a:stretch>
        </p:blipFill>
        <p:spPr>
          <a:xfrm>
            <a:off x="1826788" y="733425"/>
            <a:ext cx="8010525" cy="5391150"/>
          </a:xfrm>
          <a:prstGeom prst="rect">
            <a:avLst/>
          </a:prstGeom>
        </p:spPr>
      </p:pic>
    </p:spTree>
    <p:extLst>
      <p:ext uri="{BB962C8B-B14F-4D97-AF65-F5344CB8AC3E}">
        <p14:creationId xmlns:p14="http://schemas.microsoft.com/office/powerpoint/2010/main" val="3922069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AMS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 </m:t>
                    </m:r>
                  </m:oMath>
                </a14:m>
                <a:r>
                  <a:rPr lang="en-US" dirty="0">
                    <a:solidFill>
                      <a:srgbClr val="C00000"/>
                    </a:solidFill>
                  </a:rPr>
                  <a:t>Algorithm</a:t>
                </a:r>
                <a:endParaRPr lang="en-US" dirty="0"/>
              </a:p>
            </p:txBody>
          </p:sp>
        </mc:Choice>
        <mc:Fallback xmlns="">
          <p:sp>
            <p:nvSpPr>
              <p:cNvPr id="2" name="Title 1">
                <a:extLst>
                  <a:ext uri="{FF2B5EF4-FFF2-40B4-BE49-F238E27FC236}">
                    <a16:creationId xmlns:a16="http://schemas.microsoft.com/office/drawing/2014/main" id="{B17419AC-DCE6-4371-8DE2-D617E99D653D}"/>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r>
                  <a:rPr lang="en-US" dirty="0"/>
                  <a:t>Let </a:t>
                </a:r>
                <a14:m>
                  <m:oMath xmlns:m="http://schemas.openxmlformats.org/officeDocument/2006/math">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−1,+1</m:t>
                            </m:r>
                          </m:e>
                        </m:d>
                      </m:e>
                      <m:sup>
                        <m:r>
                          <a:rPr lang="en-US" b="0" i="1" smtClean="0">
                            <a:solidFill>
                              <a:srgbClr val="C00000"/>
                            </a:solidFill>
                            <a:latin typeface="Cambria Math" panose="02040503050406030204" pitchFamily="18" charset="0"/>
                          </a:rPr>
                          <m:t>𝑛</m:t>
                        </m:r>
                      </m:sup>
                    </m:sSup>
                  </m:oMath>
                </a14:m>
                <a:r>
                  <a:rPr lang="en-US" dirty="0"/>
                  <a:t> be a sign vector of length </a:t>
                </a:r>
                <a14:m>
                  <m:oMath xmlns:m="http://schemas.openxmlformats.org/officeDocument/2006/math">
                    <m:r>
                      <a:rPr lang="en-US" b="0" i="1" smtClean="0">
                        <a:solidFill>
                          <a:srgbClr val="C00000"/>
                        </a:solidFill>
                        <a:latin typeface="Cambria Math" panose="02040503050406030204" pitchFamily="18" charset="0"/>
                      </a:rPr>
                      <m:t>𝑛</m:t>
                    </m:r>
                  </m:oMath>
                </a14:m>
                <a:endParaRPr lang="en-US" dirty="0">
                  <a:solidFill>
                    <a:schemeClr val="tx1"/>
                  </a:solidFill>
                </a:endParaRPr>
              </a:p>
              <a:p>
                <a:r>
                  <a:rPr lang="en-US" dirty="0"/>
                  <a:t>Let </a:t>
                </a:r>
                <a14:m>
                  <m:oMath xmlns:m="http://schemas.openxmlformats.org/officeDocument/2006/math">
                    <m:r>
                      <a:rPr lang="en-US" b="0" i="1" smtClean="0">
                        <a:solidFill>
                          <a:srgbClr val="C00000"/>
                        </a:solidFill>
                        <a:latin typeface="Cambria Math" panose="02040503050406030204" pitchFamily="18" charset="0"/>
                      </a:rPr>
                      <m:t>𝑍</m:t>
                    </m:r>
                    <m:r>
                      <a:rPr lang="en-US" b="0" i="1" smtClean="0">
                        <a:solidFill>
                          <a:srgbClr val="C00000"/>
                        </a:solidFill>
                        <a:latin typeface="Cambria Math" panose="02040503050406030204" pitchFamily="18" charset="0"/>
                      </a:rPr>
                      <m:t>=</m:t>
                    </m:r>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𝑓</m:t>
                        </m:r>
                      </m:e>
                    </m:d>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𝑛</m:t>
                        </m:r>
                      </m:sub>
                    </m:s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𝑛</m:t>
                        </m:r>
                      </m:sub>
                    </m:sSub>
                  </m:oMath>
                </a14:m>
                <a:r>
                  <a:rPr lang="en-US" dirty="0">
                    <a:solidFill>
                      <a:schemeClr val="tx1"/>
                    </a:solidFill>
                  </a:rPr>
                  <a:t> </a:t>
                </a:r>
                <a:r>
                  <a:rPr lang="en-US" dirty="0"/>
                  <a:t>and consider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𝑍</m:t>
                        </m:r>
                      </m:e>
                      <m:sup>
                        <m:r>
                          <a:rPr lang="en-US" b="0" i="1" smtClean="0">
                            <a:solidFill>
                              <a:srgbClr val="C00000"/>
                            </a:solidFill>
                            <a:latin typeface="Cambria Math" panose="02040503050406030204" pitchFamily="18" charset="0"/>
                          </a:rPr>
                          <m:t>2</m:t>
                        </m:r>
                      </m:sup>
                    </m:sSup>
                  </m:oMath>
                </a14:m>
                <a:endParaRPr lang="en-US" dirty="0">
                  <a:solidFill>
                    <a:schemeClr val="tx1"/>
                  </a:solidFill>
                </a:endParaRPr>
              </a:p>
              <a:p>
                <a:endParaRPr lang="en-US" dirty="0"/>
              </a:p>
              <a:p>
                <a:endParaRPr lang="en-US" dirty="0">
                  <a:solidFill>
                    <a:schemeClr val="tx1"/>
                  </a:solidFill>
                </a:endParaRPr>
              </a:p>
              <a:p>
                <a:endParaRPr lang="en-US" dirty="0"/>
              </a:p>
              <a:p>
                <a:endParaRPr lang="en-US" dirty="0"/>
              </a:p>
              <a:p>
                <a:r>
                  <a:rPr lang="en-US" dirty="0">
                    <a:solidFill>
                      <a:schemeClr val="tx1"/>
                    </a:solidFill>
                  </a:rPr>
                  <a:t>Take the mean of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inner products for </a:t>
                </a:r>
                <a14:m>
                  <m:oMath xmlns:m="http://schemas.openxmlformats.org/officeDocument/2006/math">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solidFill>
                      <a:schemeClr val="tx1"/>
                    </a:solidFill>
                  </a:rPr>
                  <a:t>-approximation </a:t>
                </a:r>
                <a:r>
                  <a:rPr lang="en-US" dirty="0">
                    <a:solidFill>
                      <a:schemeClr val="accent1"/>
                    </a:solidFill>
                  </a:rPr>
                  <a:t>[AlonMatiasSzegedy99] </a:t>
                </a:r>
              </a:p>
              <a:p>
                <a:endParaRPr lang="en-US" dirty="0"/>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3"/>
                <a:stretch>
                  <a:fillRect l="-1071"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2001520" y="3157669"/>
                <a:ext cx="7650480" cy="676147"/>
              </a:xfrm>
              <a:prstGeom prst="rect">
                <a:avLst/>
              </a:prstGeom>
            </p:spPr>
            <p:txBody>
              <a:bodyPr wrap="square">
                <a:spAutoFit/>
              </a:bodyPr>
              <a:lstStyle/>
              <a:p>
                <a14:m>
                  <m:oMath xmlns:m="http://schemas.openxmlformats.org/officeDocument/2006/math">
                    <m:r>
                      <a:rPr lang="en-US" sz="3200" b="0" i="1" smtClean="0">
                        <a:solidFill>
                          <a:srgbClr val="C00000"/>
                        </a:solidFill>
                        <a:latin typeface="Cambria Math" panose="02040503050406030204" pitchFamily="18" charset="0"/>
                      </a:rPr>
                      <m:t>𝐸</m:t>
                    </m:r>
                    <m:d>
                      <m:dPr>
                        <m:begChr m:val="["/>
                        <m:endChr m:val="]"/>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𝑍</m:t>
                            </m:r>
                          </m:e>
                          <m:sup>
                            <m:r>
                              <a:rPr lang="en-US" sz="3200" b="0" i="1" smtClean="0">
                                <a:solidFill>
                                  <a:srgbClr val="C00000"/>
                                </a:solidFill>
                                <a:latin typeface="Cambria Math" panose="02040503050406030204" pitchFamily="18" charset="0"/>
                              </a:rPr>
                              <m:t>2</m:t>
                            </m:r>
                          </m:sup>
                        </m:sSup>
                      </m:e>
                    </m:d>
                    <m:r>
                      <a:rPr lang="en-US" sz="3200" b="0" i="1" smtClean="0">
                        <a:solidFill>
                          <a:srgbClr val="C00000"/>
                        </a:solidFill>
                        <a:latin typeface="Cambria Math" panose="02040503050406030204" pitchFamily="18" charset="0"/>
                      </a:rPr>
                      <m:t>=</m:t>
                    </m:r>
                  </m:oMath>
                </a14:m>
                <a:r>
                  <a:rPr lang="en-US" sz="3200" dirty="0">
                    <a:solidFill>
                      <a:srgbClr val="C00000"/>
                    </a:solidFill>
                  </a:rPr>
                  <a:t> </a:t>
                </a:r>
                <a14:m>
                  <m:oMath xmlns:m="http://schemas.openxmlformats.org/officeDocument/2006/math">
                    <m:nary>
                      <m:naryPr>
                        <m:chr m:val="∑"/>
                        <m:supHide m:val="on"/>
                        <m:ctrlPr>
                          <a:rPr lang="en-US" sz="3200" b="0" i="1" smtClean="0">
                            <a:solidFill>
                              <a:srgbClr val="C00000"/>
                            </a:solidFill>
                            <a:latin typeface="Cambria Math" panose="02040503050406030204" pitchFamily="18" charset="0"/>
                          </a:rPr>
                        </m:ctrlPr>
                      </m:naryPr>
                      <m:sub>
                        <m:r>
                          <m:rPr>
                            <m:brk m:alnAt="7"/>
                          </m:rPr>
                          <a:rPr lang="en-US" sz="3200" b="0" i="1" smtClean="0">
                            <a:solidFill>
                              <a:srgbClr val="C00000"/>
                            </a:solidFill>
                            <a:latin typeface="Cambria Math" panose="02040503050406030204" pitchFamily="18" charset="0"/>
                          </a:rPr>
                          <m:t>𝑖</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𝑗</m:t>
                        </m:r>
                      </m:sub>
                      <m:sup/>
                      <m:e>
                        <m:r>
                          <a:rPr lang="en-US" sz="3200" b="0" i="1" smtClean="0">
                            <a:solidFill>
                              <a:srgbClr val="C00000"/>
                            </a:solidFill>
                            <a:latin typeface="Cambria Math" panose="02040503050406030204" pitchFamily="18" charset="0"/>
                          </a:rPr>
                          <m:t>𝐸</m:t>
                        </m:r>
                        <m:d>
                          <m:dPr>
                            <m:begChr m:val="["/>
                            <m:endChr m:val="]"/>
                            <m:ctrlPr>
                              <a:rPr lang="en-US" sz="3200" b="0" i="1" smtClean="0">
                                <a:solidFill>
                                  <a:srgbClr val="C00000"/>
                                </a:solidFill>
                                <a:latin typeface="Cambria Math" panose="02040503050406030204" pitchFamily="18" charset="0"/>
                              </a:rPr>
                            </m:ctrlPr>
                          </m:dPr>
                          <m:e>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𝑖</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𝑗</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𝑖</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𝑗</m:t>
                                </m:r>
                              </m:sub>
                            </m:sSub>
                          </m:e>
                        </m:d>
                      </m:e>
                    </m:nary>
                    <m:r>
                      <a:rPr lang="en-US" sz="3200" b="0" i="1" smtClean="0">
                        <a:solidFill>
                          <a:srgbClr val="C00000"/>
                        </a:solidFill>
                        <a:latin typeface="Cambria Math" panose="02040503050406030204" pitchFamily="18" charset="0"/>
                      </a:rPr>
                      <m:t>=</m:t>
                    </m:r>
                    <m:sSubSup>
                      <m:sSubSupPr>
                        <m:ctrlPr>
                          <a:rPr lang="en-US" sz="3200" b="0" i="1" smtClean="0">
                            <a:solidFill>
                              <a:srgbClr val="C00000"/>
                            </a:solidFill>
                            <a:latin typeface="Cambria Math" panose="02040503050406030204" pitchFamily="18" charset="0"/>
                          </a:rPr>
                        </m:ctrlPr>
                      </m:sSubSup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1</m:t>
                        </m:r>
                      </m:sub>
                      <m:sup>
                        <m:r>
                          <a:rPr lang="en-US" sz="3200" b="0" i="1" smtClean="0">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b="0" i="1" smtClean="0">
                            <a:solidFill>
                              <a:srgbClr val="C00000"/>
                            </a:solidFill>
                            <a:latin typeface="Cambria Math" panose="02040503050406030204" pitchFamily="18" charset="0"/>
                          </a:rPr>
                        </m:ctrlPr>
                      </m:sSubSup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𝑛</m:t>
                        </m:r>
                      </m:sub>
                      <m:sup>
                        <m:r>
                          <a:rPr lang="en-US" sz="3200" b="0" i="1" smtClean="0">
                            <a:solidFill>
                              <a:srgbClr val="C00000"/>
                            </a:solidFill>
                            <a:latin typeface="Cambria Math" panose="02040503050406030204" pitchFamily="18" charset="0"/>
                          </a:rPr>
                          <m:t>2</m:t>
                        </m:r>
                      </m:sup>
                    </m:sSubSup>
                  </m:oMath>
                </a14:m>
                <a:endParaRPr lang="en-US" sz="3200" dirty="0"/>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2001520" y="3157669"/>
                <a:ext cx="7650480" cy="67614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33AA5B8-8DF2-48A8-AB73-B8A511479AD0}"/>
                  </a:ext>
                </a:extLst>
              </p:cNvPr>
              <p:cNvSpPr/>
              <p:nvPr/>
            </p:nvSpPr>
            <p:spPr>
              <a:xfrm>
                <a:off x="2001520" y="4001294"/>
                <a:ext cx="7650480" cy="676147"/>
              </a:xfrm>
              <a:prstGeom prst="rect">
                <a:avLst/>
              </a:prstGeom>
            </p:spPr>
            <p:txBody>
              <a:bodyPr wrap="square">
                <a:spAutoFit/>
              </a:bodyPr>
              <a:lstStyle/>
              <a:p>
                <a14:m>
                  <m:oMath xmlns:m="http://schemas.openxmlformats.org/officeDocument/2006/math">
                    <m:r>
                      <a:rPr lang="en-US" sz="3200" b="0" i="1" smtClean="0">
                        <a:solidFill>
                          <a:srgbClr val="C00000"/>
                        </a:solidFill>
                        <a:latin typeface="Cambria Math" panose="02040503050406030204" pitchFamily="18" charset="0"/>
                      </a:rPr>
                      <m:t>𝑉𝑎𝑟</m:t>
                    </m:r>
                    <m:d>
                      <m:dPr>
                        <m:begChr m:val="["/>
                        <m:endChr m:val="]"/>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𝑍</m:t>
                            </m:r>
                          </m:e>
                          <m:sup>
                            <m:r>
                              <a:rPr lang="en-US" sz="3200" b="0" i="1" smtClean="0">
                                <a:solidFill>
                                  <a:srgbClr val="C00000"/>
                                </a:solidFill>
                                <a:latin typeface="Cambria Math" panose="02040503050406030204" pitchFamily="18" charset="0"/>
                              </a:rPr>
                              <m:t>2</m:t>
                            </m:r>
                          </m:sup>
                        </m:sSup>
                      </m:e>
                    </m:d>
                    <m:r>
                      <a:rPr lang="en-US" sz="3200" b="0" i="1" smtClean="0">
                        <a:solidFill>
                          <a:srgbClr val="C00000"/>
                        </a:solidFill>
                        <a:latin typeface="Cambria Math" panose="02040503050406030204" pitchFamily="18" charset="0"/>
                      </a:rPr>
                      <m:t>≤</m:t>
                    </m:r>
                  </m:oMath>
                </a14:m>
                <a:r>
                  <a:rPr lang="en-US" sz="3200" dirty="0">
                    <a:solidFill>
                      <a:srgbClr val="C00000"/>
                    </a:solidFill>
                  </a:rPr>
                  <a:t> </a:t>
                </a:r>
                <a14:m>
                  <m:oMath xmlns:m="http://schemas.openxmlformats.org/officeDocument/2006/math">
                    <m:nary>
                      <m:naryPr>
                        <m:chr m:val="∑"/>
                        <m:supHide m:val="on"/>
                        <m:ctrlPr>
                          <a:rPr lang="en-US" sz="3200" b="0" i="1" smtClean="0">
                            <a:solidFill>
                              <a:srgbClr val="C00000"/>
                            </a:solidFill>
                            <a:latin typeface="Cambria Math" panose="02040503050406030204" pitchFamily="18" charset="0"/>
                          </a:rPr>
                        </m:ctrlPr>
                      </m:naryPr>
                      <m:sub>
                        <m:r>
                          <m:rPr>
                            <m:brk m:alnAt="7"/>
                          </m:rPr>
                          <a:rPr lang="en-US" sz="3200" b="0" i="1" smtClean="0">
                            <a:solidFill>
                              <a:srgbClr val="C00000"/>
                            </a:solidFill>
                            <a:latin typeface="Cambria Math" panose="02040503050406030204" pitchFamily="18" charset="0"/>
                          </a:rPr>
                          <m:t>𝑖</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𝑗</m:t>
                        </m:r>
                      </m:sub>
                      <m:sup/>
                      <m:e>
                        <m:r>
                          <a:rPr lang="en-US" sz="3200" b="0" i="1" smtClean="0">
                            <a:solidFill>
                              <a:srgbClr val="C00000"/>
                            </a:solidFill>
                            <a:latin typeface="Cambria Math" panose="02040503050406030204" pitchFamily="18" charset="0"/>
                          </a:rPr>
                          <m:t>𝐸</m:t>
                        </m:r>
                        <m:d>
                          <m:dPr>
                            <m:begChr m:val="["/>
                            <m:endChr m:val="]"/>
                            <m:ctrlPr>
                              <a:rPr lang="en-US" sz="3200" b="0" i="1" smtClean="0">
                                <a:solidFill>
                                  <a:srgbClr val="C00000"/>
                                </a:solidFill>
                                <a:latin typeface="Cambria Math" panose="02040503050406030204" pitchFamily="18" charset="0"/>
                              </a:rPr>
                            </m:ctrlPr>
                          </m:dPr>
                          <m:e>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𝑖</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𝑗</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𝑘</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𝑙</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𝑖</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𝑗</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𝑘</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𝑙</m:t>
                                </m:r>
                              </m:sub>
                            </m:sSub>
                          </m:e>
                        </m:d>
                      </m:e>
                    </m:nary>
                    <m:r>
                      <a:rPr lang="en-US" sz="3200" b="0" i="1" smtClean="0">
                        <a:solidFill>
                          <a:srgbClr val="C00000"/>
                        </a:solidFill>
                        <a:latin typeface="Cambria Math" panose="02040503050406030204" pitchFamily="18" charset="0"/>
                      </a:rPr>
                      <m:t>≤2</m:t>
                    </m:r>
                    <m:sSubSup>
                      <m:sSubSupPr>
                        <m:ctrlPr>
                          <a:rPr lang="en-US" sz="3200" b="0" i="1" smtClean="0">
                            <a:solidFill>
                              <a:srgbClr val="C00000"/>
                            </a:solidFill>
                            <a:latin typeface="Cambria Math" panose="02040503050406030204" pitchFamily="18" charset="0"/>
                          </a:rPr>
                        </m:ctrlPr>
                      </m:sSubSupPr>
                      <m:e>
                        <m:r>
                          <a:rPr lang="en-US" sz="3200" b="0" i="1" smtClean="0">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2</m:t>
                        </m:r>
                      </m:sup>
                    </m:sSubSup>
                  </m:oMath>
                </a14:m>
                <a:endParaRPr lang="en-US" sz="3200" dirty="0"/>
              </a:p>
            </p:txBody>
          </p:sp>
        </mc:Choice>
        <mc:Fallback xmlns="">
          <p:sp>
            <p:nvSpPr>
              <p:cNvPr id="7" name="Rectangle 6">
                <a:extLst>
                  <a:ext uri="{FF2B5EF4-FFF2-40B4-BE49-F238E27FC236}">
                    <a16:creationId xmlns:a16="http://schemas.microsoft.com/office/drawing/2014/main" id="{133AA5B8-8DF2-48A8-AB73-B8A511479AD0}"/>
                  </a:ext>
                </a:extLst>
              </p:cNvPr>
              <p:cNvSpPr>
                <a:spLocks noRot="1" noChangeAspect="1" noMove="1" noResize="1" noEditPoints="1" noAdjustHandles="1" noChangeArrowheads="1" noChangeShapeType="1" noTextEdit="1"/>
              </p:cNvSpPr>
              <p:nvPr/>
            </p:nvSpPr>
            <p:spPr>
              <a:xfrm>
                <a:off x="2001520" y="4001294"/>
                <a:ext cx="7650480" cy="67614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23261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“Attack” on AMS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58520" y="1825625"/>
                <a:ext cx="10242755" cy="4351338"/>
              </a:xfrm>
            </p:spPr>
            <p:txBody>
              <a:bodyPr>
                <a:normAutofit/>
              </a:bodyPr>
              <a:lstStyle/>
              <a:p>
                <a:pPr>
                  <a:buClr>
                    <a:schemeClr val="tx1"/>
                  </a:buClr>
                </a:pPr>
                <a:r>
                  <a:rPr lang="en-US" dirty="0"/>
                  <a:t>Can learn whether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𝑖</m:t>
                        </m:r>
                      </m:sub>
                    </m:sSub>
                    <m:r>
                      <a:rPr lang="en-US" b="0" i="0"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𝑗</m:t>
                        </m:r>
                      </m:sub>
                    </m:sSub>
                  </m:oMath>
                </a14:m>
                <a:r>
                  <a:rPr lang="en-US" dirty="0"/>
                  <a:t> from </a:t>
                </a:r>
                <a14:m>
                  <m:oMath xmlns:m="http://schemas.openxmlformats.org/officeDocument/2006/math">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𝑒</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𝑒</m:t>
                            </m:r>
                          </m:e>
                          <m:sub>
                            <m:r>
                              <a:rPr lang="en-US" b="0" i="1" smtClean="0">
                                <a:solidFill>
                                  <a:srgbClr val="C00000"/>
                                </a:solidFill>
                                <a:latin typeface="Cambria Math" panose="02040503050406030204" pitchFamily="18" charset="0"/>
                              </a:rPr>
                              <m:t>𝑗</m:t>
                            </m:r>
                          </m:sub>
                        </m:sSub>
                      </m:e>
                    </m:d>
                  </m:oMath>
                </a14:m>
                <a:r>
                  <a:rPr lang="en-US" dirty="0"/>
                  <a:t> </a:t>
                </a:r>
              </a:p>
              <a:p>
                <a:pPr>
                  <a:buClr>
                    <a:schemeClr val="tx1"/>
                  </a:buClr>
                </a:pPr>
                <a:r>
                  <a:rPr lang="en-US" dirty="0"/>
                  <a:t>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=1</m:t>
                    </m:r>
                  </m:oMath>
                </a14:m>
                <a:r>
                  <a:rPr lang="en-US" dirty="0"/>
                  <a:t> if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oMath>
                </a14:m>
                <a:r>
                  <a:rPr lang="en-US" dirty="0"/>
                  <a:t> and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=−1</m:t>
                    </m:r>
                  </m:oMath>
                </a14:m>
                <a:r>
                  <a:rPr lang="en-US" dirty="0"/>
                  <a:t> if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oMath>
                </a14:m>
                <a:endParaRPr lang="en-US" dirty="0">
                  <a:solidFill>
                    <a:schemeClr val="tx1"/>
                  </a:solidFill>
                </a:endParaRPr>
              </a:p>
              <a:p>
                <a:pPr>
                  <a:buClr>
                    <a:schemeClr val="tx1"/>
                  </a:buClr>
                </a:pPr>
                <a14:m>
                  <m:oMath xmlns:m="http://schemas.openxmlformats.org/officeDocument/2006/math">
                    <m:r>
                      <a:rPr lang="en-US" b="0" i="1" smtClean="0">
                        <a:solidFill>
                          <a:srgbClr val="C00000"/>
                        </a:solidFill>
                        <a:latin typeface="Cambria Math" panose="02040503050406030204" pitchFamily="18" charset="0"/>
                      </a:rPr>
                      <m:t>𝑍</m:t>
                    </m:r>
                    <m:r>
                      <a:rPr lang="en-US" b="0" i="1" smtClean="0">
                        <a:solidFill>
                          <a:srgbClr val="C00000"/>
                        </a:solidFill>
                        <a:latin typeface="Cambria Math" panose="02040503050406030204" pitchFamily="18" charset="0"/>
                      </a:rPr>
                      <m:t>=</m:t>
                    </m:r>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𝑓</m:t>
                        </m:r>
                      </m:e>
                    </m:d>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𝑛</m:t>
                        </m:r>
                      </m:sub>
                    </m:s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𝑛</m:t>
                        </m:r>
                      </m:sub>
                    </m:sSub>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𝑚</m:t>
                    </m:r>
                  </m:oMath>
                </a14:m>
                <a:r>
                  <a:rPr lang="en-US" dirty="0">
                    <a:solidFill>
                      <a:schemeClr val="tx1"/>
                    </a:solidFill>
                  </a:rPr>
                  <a:t> and </a:t>
                </a:r>
                <a14:m>
                  <m:oMath xmlns:m="http://schemas.openxmlformats.org/officeDocument/2006/math">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𝑍</m:t>
                        </m:r>
                      </m:e>
                      <m:sup>
                        <m:r>
                          <a:rPr lang="en-US" sz="2800" b="0" i="1" smtClean="0">
                            <a:solidFill>
                              <a:srgbClr val="C00000"/>
                            </a:solidFill>
                            <a:latin typeface="Cambria Math" panose="02040503050406030204" pitchFamily="18" charset="0"/>
                          </a:rPr>
                          <m:t>2</m:t>
                        </m:r>
                      </m:sup>
                    </m:sSup>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𝑚</m:t>
                        </m:r>
                      </m:e>
                      <m:sup>
                        <m:r>
                          <a:rPr lang="en-US" sz="2800" b="0" i="1" smtClean="0">
                            <a:solidFill>
                              <a:srgbClr val="C00000"/>
                            </a:solidFill>
                            <a:latin typeface="Cambria Math" panose="02040503050406030204" pitchFamily="18" charset="0"/>
                          </a:rPr>
                          <m:t>2</m:t>
                        </m:r>
                      </m:sup>
                    </m:sSup>
                  </m:oMath>
                </a14:m>
                <a:r>
                  <a:rPr lang="en-US" dirty="0">
                    <a:solidFill>
                      <a:schemeClr val="tx1"/>
                    </a:solidFill>
                  </a:rPr>
                  <a:t> deterministically</a:t>
                </a:r>
              </a:p>
              <a:p>
                <a:pPr>
                  <a:buClr>
                    <a:schemeClr val="tx1"/>
                  </a:buClr>
                </a:pPr>
                <a:endParaRPr lang="en-US" dirty="0"/>
              </a:p>
              <a:p>
                <a:pPr>
                  <a:buClr>
                    <a:schemeClr val="tx1"/>
                  </a:buClr>
                </a:pPr>
                <a:r>
                  <a:rPr lang="en-US" dirty="0">
                    <a:solidFill>
                      <a:schemeClr val="tx1"/>
                    </a:solidFill>
                  </a:rPr>
                  <a:t>What happened?</a:t>
                </a:r>
                <a:r>
                  <a:rPr lang="en-US" dirty="0"/>
                  <a:t> Randomness of algorithm not independent of input</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58520" y="1825625"/>
                <a:ext cx="10242755" cy="4351338"/>
              </a:xfrm>
              <a:blipFill>
                <a:blip r:embed="rId2"/>
                <a:stretch>
                  <a:fillRect l="-1071" t="-1401"/>
                </a:stretch>
              </a:blipFill>
            </p:spPr>
            <p:txBody>
              <a:bodyPr/>
              <a:lstStyle/>
              <a:p>
                <a:r>
                  <a:rPr lang="en-US">
                    <a:noFill/>
                  </a:rPr>
                  <a:t> </a:t>
                </a:r>
              </a:p>
            </p:txBody>
          </p:sp>
        </mc:Fallback>
      </mc:AlternateContent>
    </p:spTree>
    <p:extLst>
      <p:ext uri="{BB962C8B-B14F-4D97-AF65-F5344CB8AC3E}">
        <p14:creationId xmlns:p14="http://schemas.microsoft.com/office/powerpoint/2010/main" val="934212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Reconstruction Attack on Linear Sketches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dirty="0">
                    <a:solidFill>
                      <a:schemeClr val="tx1"/>
                    </a:solidFill>
                  </a:rPr>
                  <a:t>Linear sketches are “not robust” to adversarial attacks, must use </a:t>
                </a:r>
                <a14:m>
                  <m:oMath xmlns:m="http://schemas.openxmlformats.org/officeDocument/2006/math">
                    <m:r>
                      <m:rPr>
                        <m:sty m:val="p"/>
                      </m:rPr>
                      <a:rPr lang="en-US" sz="2800" b="0" i="0" smtClean="0">
                        <a:solidFill>
                          <a:srgbClr val="C00000"/>
                        </a:solidFill>
                        <a:latin typeface="Cambria Math" panose="02040503050406030204" pitchFamily="18" charset="0"/>
                      </a:rPr>
                      <m:t>Ω</m:t>
                    </m:r>
                    <m:r>
                      <a:rPr lang="en-US" sz="2800" b="0" i="0"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𝑛</m:t>
                    </m:r>
                    <m:r>
                      <a:rPr lang="en-US" sz="2800" b="0" i="0" smtClean="0">
                        <a:solidFill>
                          <a:srgbClr val="C00000"/>
                        </a:solidFill>
                        <a:latin typeface="Cambria Math" panose="02040503050406030204" pitchFamily="18" charset="0"/>
                      </a:rPr>
                      <m:t>)</m:t>
                    </m:r>
                  </m:oMath>
                </a14:m>
                <a:r>
                  <a:rPr lang="en-US" dirty="0">
                    <a:solidFill>
                      <a:srgbClr val="C00000"/>
                    </a:solidFill>
                  </a:rPr>
                  <a:t> </a:t>
                </a:r>
                <a:r>
                  <a:rPr lang="en-US" dirty="0">
                    <a:solidFill>
                      <a:schemeClr val="tx1"/>
                    </a:solidFill>
                  </a:rPr>
                  <a:t>space </a:t>
                </a:r>
                <a:r>
                  <a:rPr lang="en-US" dirty="0">
                    <a:solidFill>
                      <a:schemeClr val="accent1"/>
                    </a:solidFill>
                  </a:rPr>
                  <a:t>[HardtWoodruff13] </a:t>
                </a:r>
              </a:p>
              <a:p>
                <a:pPr>
                  <a:buClr>
                    <a:schemeClr val="tx1"/>
                  </a:buClr>
                </a:pPr>
                <a:r>
                  <a:rPr lang="en-US" dirty="0">
                    <a:solidFill>
                      <a:schemeClr val="tx1"/>
                    </a:solidFill>
                  </a:rPr>
                  <a:t>Approximately learn sketch matrix </a:t>
                </a:r>
                <a14:m>
                  <m:oMath xmlns:m="http://schemas.openxmlformats.org/officeDocument/2006/math">
                    <m:r>
                      <a:rPr lang="en-US" b="0" i="1" smtClean="0">
                        <a:solidFill>
                          <a:srgbClr val="C00000"/>
                        </a:solidFill>
                        <a:latin typeface="Cambria Math" panose="02040503050406030204" pitchFamily="18" charset="0"/>
                      </a:rPr>
                      <m:t>𝑈</m:t>
                    </m:r>
                  </m:oMath>
                </a14:m>
                <a:r>
                  <a:rPr lang="en-US" dirty="0">
                    <a:solidFill>
                      <a:schemeClr val="tx1"/>
                    </a:solidFill>
                  </a:rPr>
                  <a:t>, query something in the kernel of </a:t>
                </a:r>
                <a14:m>
                  <m:oMath xmlns:m="http://schemas.openxmlformats.org/officeDocument/2006/math">
                    <m:r>
                      <a:rPr lang="en-US" b="0" i="1" smtClean="0">
                        <a:solidFill>
                          <a:srgbClr val="C00000"/>
                        </a:solidFill>
                        <a:latin typeface="Cambria Math" panose="02040503050406030204" pitchFamily="18" charset="0"/>
                      </a:rPr>
                      <m:t>𝑈</m:t>
                    </m:r>
                  </m:oMath>
                </a14:m>
                <a:endParaRPr lang="en-US" b="0" dirty="0">
                  <a:solidFill>
                    <a:srgbClr val="C00000"/>
                  </a:solidFill>
                </a:endParaRPr>
              </a:p>
              <a:p>
                <a:pPr>
                  <a:buClr>
                    <a:schemeClr val="tx1"/>
                  </a:buClr>
                </a:pPr>
                <a:r>
                  <a:rPr lang="en-US" dirty="0">
                    <a:solidFill>
                      <a:schemeClr val="tx1"/>
                    </a:solidFill>
                  </a:rPr>
                  <a:t>Iterative process, start with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𝑟</m:t>
                        </m:r>
                      </m:sub>
                    </m:sSub>
                  </m:oMath>
                </a14:m>
                <a:endParaRPr lang="en-US" dirty="0">
                  <a:solidFill>
                    <a:schemeClr val="tx1"/>
                  </a:solidFill>
                </a:endParaRPr>
              </a:p>
              <a:p>
                <a:pPr>
                  <a:buClr>
                    <a:schemeClr val="tx1"/>
                  </a:buClr>
                </a:pPr>
                <a:r>
                  <a:rPr lang="en-US" dirty="0">
                    <a:solidFill>
                      <a:schemeClr val="tx1"/>
                    </a:solidFill>
                  </a:rPr>
                  <a:t>Correlation finding: Find vectors weakly correlated with </a:t>
                </a:r>
                <a14:m>
                  <m:oMath xmlns:m="http://schemas.openxmlformats.org/officeDocument/2006/math">
                    <m:r>
                      <a:rPr lang="en-US" b="0" i="1" smtClean="0">
                        <a:solidFill>
                          <a:srgbClr val="C00000"/>
                        </a:solidFill>
                        <a:latin typeface="Cambria Math" panose="02040503050406030204" pitchFamily="18" charset="0"/>
                      </a:rPr>
                      <m:t>𝑈</m:t>
                    </m:r>
                  </m:oMath>
                </a14:m>
                <a:r>
                  <a:rPr lang="en-US" dirty="0">
                    <a:solidFill>
                      <a:schemeClr val="tx1"/>
                    </a:solidFill>
                  </a:rPr>
                  <a:t> orthogonal to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−1</m:t>
                        </m:r>
                      </m:sub>
                    </m:sSub>
                  </m:oMath>
                </a14:m>
                <a:endParaRPr lang="en-US" dirty="0">
                  <a:solidFill>
                    <a:schemeClr val="tx1"/>
                  </a:solidFill>
                </a:endParaRPr>
              </a:p>
              <a:p>
                <a:pPr>
                  <a:buClr>
                    <a:schemeClr val="tx1"/>
                  </a:buClr>
                </a:pPr>
                <a:r>
                  <a:rPr lang="en-US" dirty="0">
                    <a:solidFill>
                      <a:srgbClr val="00B050"/>
                    </a:solidFill>
                  </a:rPr>
                  <a:t>Boosting</a:t>
                </a:r>
                <a:r>
                  <a:rPr lang="en-US" dirty="0">
                    <a:solidFill>
                      <a:schemeClr val="tx1"/>
                    </a:solidFill>
                  </a:rPr>
                  <a:t>: Use these vectors to find strongly correlated vector </a:t>
                </a:r>
                <a14:m>
                  <m:oMath xmlns:m="http://schemas.openxmlformats.org/officeDocument/2006/math">
                    <m:r>
                      <a:rPr lang="en-US" b="0" i="1" smtClean="0">
                        <a:solidFill>
                          <a:srgbClr val="C00000"/>
                        </a:solidFill>
                        <a:latin typeface="Cambria Math" panose="02040503050406030204" pitchFamily="18" charset="0"/>
                      </a:rPr>
                      <m:t>𝑣</m:t>
                    </m:r>
                  </m:oMath>
                </a14:m>
                <a:endParaRPr lang="en-US" dirty="0">
                  <a:solidFill>
                    <a:srgbClr val="C00000"/>
                  </a:solidFill>
                </a:endParaRPr>
              </a:p>
              <a:p>
                <a:pPr>
                  <a:buClr>
                    <a:schemeClr val="tx1"/>
                  </a:buClr>
                </a:pPr>
                <a:r>
                  <a:rPr lang="en-US" dirty="0">
                    <a:solidFill>
                      <a:srgbClr val="00B050"/>
                    </a:solidFill>
                  </a:rPr>
                  <a:t>Progress</a:t>
                </a:r>
                <a:r>
                  <a:rPr lang="en-US" dirty="0">
                    <a:solidFill>
                      <a:schemeClr val="tx1"/>
                    </a:solidFill>
                  </a:rPr>
                  <a:t>: Set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r>
                      <m:rPr>
                        <m:sty m:val="p"/>
                      </m:rPr>
                      <a:rPr lang="en-US" b="0" i="0" smtClean="0">
                        <a:solidFill>
                          <a:srgbClr val="C00000"/>
                        </a:solidFill>
                        <a:latin typeface="Cambria Math" panose="02040503050406030204" pitchFamily="18" charset="0"/>
                      </a:rPr>
                      <m:t>span</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𝑣</m:t>
                    </m:r>
                    <m:r>
                      <a:rPr lang="en-US" b="0" i="1" smtClean="0">
                        <a:solidFill>
                          <a:srgbClr val="C00000"/>
                        </a:solidFill>
                        <a:latin typeface="Cambria Math" panose="02040503050406030204" pitchFamily="18" charset="0"/>
                      </a:rPr>
                      <m:t>)</m:t>
                    </m:r>
                  </m:oMath>
                </a14:m>
                <a:endParaRPr lang="en-US" dirty="0">
                  <a:solidFill>
                    <a:schemeClr val="tx1"/>
                  </a:solidFill>
                </a:endParaRP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2"/>
                <a:stretch>
                  <a:fillRect l="-1071" t="-2241" r="-1310" b="-140"/>
                </a:stretch>
              </a:blipFill>
            </p:spPr>
            <p:txBody>
              <a:bodyPr/>
              <a:lstStyle/>
              <a:p>
                <a:r>
                  <a:rPr lang="en-US">
                    <a:noFill/>
                  </a:rPr>
                  <a:t> </a:t>
                </a:r>
              </a:p>
            </p:txBody>
          </p:sp>
        </mc:Fallback>
      </mc:AlternateContent>
    </p:spTree>
    <p:extLst>
      <p:ext uri="{BB962C8B-B14F-4D97-AF65-F5344CB8AC3E}">
        <p14:creationId xmlns:p14="http://schemas.microsoft.com/office/powerpoint/2010/main" val="2429275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Insertion-Only Streams</a:t>
            </a:r>
            <a:endParaRPr lang="en-US" dirty="0"/>
          </a:p>
        </p:txBody>
      </p:sp>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dirty="0">
                <a:solidFill>
                  <a:srgbClr val="00B050"/>
                </a:solidFill>
              </a:rPr>
              <a:t>Key</a:t>
            </a:r>
            <a:r>
              <a:rPr lang="en-US" dirty="0">
                <a:solidFill>
                  <a:schemeClr val="tx1"/>
                </a:solidFill>
              </a:rPr>
              <a:t>: Deletions are needed to perform this attack</a:t>
            </a:r>
          </a:p>
          <a:p>
            <a:pPr>
              <a:buClr>
                <a:schemeClr val="tx1"/>
              </a:buClr>
            </a:pPr>
            <a:r>
              <a:rPr lang="en-US" dirty="0"/>
              <a:t>Similar lower bounds for the sliding window model </a:t>
            </a:r>
            <a:r>
              <a:rPr lang="en-US" dirty="0">
                <a:solidFill>
                  <a:schemeClr val="accent1"/>
                </a:solidFill>
              </a:rPr>
              <a:t>[DatarGionisIndykMotwani02]</a:t>
            </a:r>
          </a:p>
          <a:p>
            <a:pPr>
              <a:buClr>
                <a:schemeClr val="tx1"/>
              </a:buClr>
            </a:pPr>
            <a:endParaRPr lang="en-US" dirty="0">
              <a:solidFill>
                <a:srgbClr val="00B0F0"/>
              </a:solidFill>
            </a:endParaRPr>
          </a:p>
          <a:p>
            <a:pPr>
              <a:buClr>
                <a:schemeClr val="tx1"/>
              </a:buClr>
            </a:pPr>
            <a:r>
              <a:rPr lang="en-US" dirty="0">
                <a:solidFill>
                  <a:schemeClr val="tx1"/>
                </a:solidFill>
              </a:rPr>
              <a:t>Assume insertion-only updates</a:t>
            </a:r>
          </a:p>
          <a:p>
            <a:pPr>
              <a:buClr>
                <a:schemeClr val="tx1"/>
              </a:buClr>
            </a:pPr>
            <a:r>
              <a:rPr lang="en-US" dirty="0"/>
              <a:t>How do the previous results work?</a:t>
            </a:r>
            <a:endParaRPr lang="en-US" dirty="0">
              <a:solidFill>
                <a:schemeClr val="tx1"/>
              </a:solidFill>
            </a:endParaRPr>
          </a:p>
        </p:txBody>
      </p:sp>
    </p:spTree>
    <p:extLst>
      <p:ext uri="{BB962C8B-B14F-4D97-AF65-F5344CB8AC3E}">
        <p14:creationId xmlns:p14="http://schemas.microsoft.com/office/powerpoint/2010/main" val="2188325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Robust Algorithms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4"/>
                <a:ext cx="10515600" cy="4514215"/>
              </a:xfrm>
            </p:spPr>
            <p:txBody>
              <a:bodyPr>
                <a:normAutofit/>
              </a:bodyPr>
              <a:lstStyle/>
              <a:p>
                <a:r>
                  <a:rPr lang="en-US" dirty="0"/>
                  <a:t>Suppose we are trying to approximate some given function</a:t>
                </a:r>
              </a:p>
              <a:p>
                <a:pPr lvl="1"/>
                <a:r>
                  <a:rPr lang="en-US" dirty="0"/>
                  <a:t>Suppose we have a streaming algorithm for this function</a:t>
                </a:r>
              </a:p>
              <a:p>
                <a:pPr lvl="1"/>
                <a:r>
                  <a:rPr lang="en-US" dirty="0"/>
                  <a:t>Suppose this function is monotonic and the stream is insertion-only</a:t>
                </a:r>
              </a:p>
              <a:p>
                <a:r>
                  <a:rPr lang="en-US" dirty="0"/>
                  <a:t>Sketch switching framework </a:t>
                </a:r>
                <a:r>
                  <a:rPr lang="en-US" dirty="0">
                    <a:solidFill>
                      <a:schemeClr val="accent1"/>
                    </a:solidFill>
                  </a:rPr>
                  <a:t>[Ben-EliezerJayaramWoodruffYogev20] </a:t>
                </a:r>
                <a:r>
                  <a:rPr lang="en-US" dirty="0"/>
                  <a:t>gives a robust for this function </a:t>
                </a:r>
              </a:p>
              <a:p>
                <a:r>
                  <a:rPr lang="en-US" dirty="0"/>
                  <a:t>Start many instances of the streaming algorithm at the beginning</a:t>
                </a:r>
              </a:p>
              <a:p>
                <a:r>
                  <a:rPr lang="en-US" dirty="0"/>
                  <a:t>Use an instance of the algorithm but “freeze” the output</a:t>
                </a:r>
              </a:p>
              <a:p>
                <a:r>
                  <a:rPr lang="en-US" dirty="0"/>
                  <a:t>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a:stretch>
              </a:blipFill>
            </p:spPr>
            <p:txBody>
              <a:bodyPr/>
              <a:lstStyle/>
              <a:p>
                <a:r>
                  <a:rPr lang="en-US">
                    <a:noFill/>
                  </a:rPr>
                  <a:t> </a:t>
                </a:r>
              </a:p>
            </p:txBody>
          </p:sp>
        </mc:Fallback>
      </mc:AlternateContent>
    </p:spTree>
    <p:extLst>
      <p:ext uri="{BB962C8B-B14F-4D97-AF65-F5344CB8AC3E}">
        <p14:creationId xmlns:p14="http://schemas.microsoft.com/office/powerpoint/2010/main" val="3435428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a:t>
            </a:r>
            <a:endParaRPr lang="en-US" dirty="0"/>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444352" cy="707886"/>
          </a:xfrm>
          <a:prstGeom prst="rect">
            <a:avLst/>
          </a:prstGeom>
          <a:noFill/>
        </p:spPr>
        <p:txBody>
          <a:bodyPr wrap="none" rtlCol="0">
            <a:spAutoFit/>
          </a:bodyPr>
          <a:lstStyle/>
          <a:p>
            <a:r>
              <a:rPr lang="en-US" sz="4000" dirty="0"/>
              <a:t>1</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3" y="4794058"/>
            <a:ext cx="30168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solidFill>
                  <a:srgbClr val="FF0000"/>
                </a:solidFill>
              </a:rPr>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t>1</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4" y="5163390"/>
            <a:ext cx="301686"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1</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2" y="5517333"/>
            <a:ext cx="30168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1</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301687"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F1789404-7015-42A9-B405-95F8E898CA7B}"/>
              </a:ext>
            </a:extLst>
          </p:cNvPr>
          <p:cNvSpPr/>
          <p:nvPr/>
        </p:nvSpPr>
        <p:spPr>
          <a:xfrm>
            <a:off x="730999" y="4721791"/>
            <a:ext cx="1229881"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7BB07607-246C-4B56-A6D4-5BAD6EAFC3CC}"/>
                  </a:ext>
                </a:extLst>
              </p:cNvPr>
              <p:cNvSpPr>
                <a:spLocks noGrp="1"/>
              </p:cNvSpPr>
              <p:nvPr>
                <p:ph idx="1"/>
              </p:nvPr>
            </p:nvSpPr>
            <p:spPr>
              <a:xfrm>
                <a:off x="838200" y="1825624"/>
                <a:ext cx="10515600" cy="4514215"/>
              </a:xfrm>
            </p:spPr>
            <p:txBody>
              <a:bodyPr>
                <a:normAutofit/>
              </a:bodyPr>
              <a:lstStyle/>
              <a:p>
                <a:r>
                  <a:rPr lang="en-US" dirty="0"/>
                  <a:t>Start many instances of the streaming algorithm at the beginning</a:t>
                </a:r>
              </a:p>
              <a:p>
                <a:r>
                  <a:rPr lang="en-US" dirty="0"/>
                  <a:t>Use an instance of the algorithm but “freeze” the output</a:t>
                </a:r>
              </a:p>
              <a:p>
                <a:r>
                  <a:rPr lang="en-US" dirty="0"/>
                  <a:t>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xmlns="">
          <p:sp>
            <p:nvSpPr>
              <p:cNvPr id="21" name="Content Placeholder 2">
                <a:extLst>
                  <a:ext uri="{FF2B5EF4-FFF2-40B4-BE49-F238E27FC236}">
                    <a16:creationId xmlns:a16="http://schemas.microsoft.com/office/drawing/2014/main" id="{7BB07607-246C-4B56-A6D4-5BAD6EAFC3CC}"/>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C68214A7-BCF9-467D-B735-573B9E3EDD03}"/>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Tree>
    <p:extLst>
      <p:ext uri="{BB962C8B-B14F-4D97-AF65-F5344CB8AC3E}">
        <p14:creationId xmlns:p14="http://schemas.microsoft.com/office/powerpoint/2010/main" val="492707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a:t>
            </a:r>
            <a:endParaRPr lang="en-US" dirty="0"/>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819455" cy="707886"/>
          </a:xfrm>
          <a:prstGeom prst="rect">
            <a:avLst/>
          </a:prstGeom>
          <a:noFill/>
        </p:spPr>
        <p:txBody>
          <a:bodyPr wrap="none" rtlCol="0">
            <a:spAutoFit/>
          </a:bodyPr>
          <a:lstStyle/>
          <a:p>
            <a:r>
              <a:rPr lang="en-US" sz="4000" dirty="0"/>
              <a:t>1 0</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3" y="4794058"/>
            <a:ext cx="57738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solidFill>
                  <a:srgbClr val="FF0000"/>
                </a:solidFill>
              </a:rPr>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t>1</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4" y="5163390"/>
            <a:ext cx="577386"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1</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577385"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1</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577385"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730999" y="4721791"/>
            <a:ext cx="1229881"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14215"/>
              </a:xfrm>
            </p:spPr>
            <p:txBody>
              <a:bodyPr>
                <a:normAutofit/>
              </a:bodyPr>
              <a:lstStyle/>
              <a:p>
                <a:r>
                  <a:rPr lang="en-US" dirty="0"/>
                  <a:t>Start many instances of the streaming algorithm at the beginning</a:t>
                </a:r>
              </a:p>
              <a:p>
                <a:r>
                  <a:rPr lang="en-US" dirty="0"/>
                  <a:t>Use an instance of the algorithm but “freeze” the output</a:t>
                </a:r>
              </a:p>
              <a:p>
                <a:r>
                  <a:rPr lang="en-US" dirty="0"/>
                  <a:t>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9FF1C8CC-8D91-47F3-BBD1-A30E40F83E34}"/>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Tree>
    <p:extLst>
      <p:ext uri="{BB962C8B-B14F-4D97-AF65-F5344CB8AC3E}">
        <p14:creationId xmlns:p14="http://schemas.microsoft.com/office/powerpoint/2010/main" val="1242540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a:t>
            </a:r>
            <a:endParaRPr lang="en-US" dirty="0"/>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194558" cy="707886"/>
          </a:xfrm>
          <a:prstGeom prst="rect">
            <a:avLst/>
          </a:prstGeom>
          <a:noFill/>
        </p:spPr>
        <p:txBody>
          <a:bodyPr wrap="none" rtlCol="0">
            <a:spAutoFit/>
          </a:bodyPr>
          <a:lstStyle/>
          <a:p>
            <a:r>
              <a:rPr lang="en-US" sz="4000" dirty="0"/>
              <a:t>1 0 1</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3" y="4794058"/>
            <a:ext cx="879074"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solidFill>
                  <a:srgbClr val="FF0000"/>
                </a:solidFill>
              </a:rPr>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t>2</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3" y="5163390"/>
            <a:ext cx="879073"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2</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879073"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2</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879073"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730999" y="4721791"/>
            <a:ext cx="1676921"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14215"/>
              </a:xfrm>
            </p:spPr>
            <p:txBody>
              <a:bodyPr>
                <a:normAutofit/>
              </a:bodyPr>
              <a:lstStyle/>
              <a:p>
                <a:r>
                  <a:rPr lang="en-US" dirty="0"/>
                  <a:t>Start many instances of the streaming algorithm at the beginning</a:t>
                </a:r>
              </a:p>
              <a:p>
                <a:r>
                  <a:rPr lang="en-US" dirty="0"/>
                  <a:t>Use an instance of the algorithm but “freeze” the output</a:t>
                </a:r>
              </a:p>
              <a:p>
                <a:r>
                  <a:rPr lang="en-US" dirty="0"/>
                  <a:t>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5C83B51A-D078-4E77-AF5A-B46F1835FB5D}"/>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Tree>
    <p:extLst>
      <p:ext uri="{BB962C8B-B14F-4D97-AF65-F5344CB8AC3E}">
        <p14:creationId xmlns:p14="http://schemas.microsoft.com/office/powerpoint/2010/main" val="3831795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5AC62-A5FD-2A5B-018F-859A378AA1D4}"/>
              </a:ext>
            </a:extLst>
          </p:cNvPr>
          <p:cNvSpPr>
            <a:spLocks noGrp="1"/>
          </p:cNvSpPr>
          <p:nvPr>
            <p:ph type="title"/>
          </p:nvPr>
        </p:nvSpPr>
        <p:spPr>
          <a:xfrm>
            <a:off x="838199" y="365125"/>
            <a:ext cx="10780059" cy="1325563"/>
          </a:xfrm>
        </p:spPr>
        <p:txBody>
          <a:bodyPr/>
          <a:lstStyle/>
          <a:p>
            <a:r>
              <a:rPr lang="en-US" dirty="0">
                <a:solidFill>
                  <a:srgbClr val="C00000"/>
                </a:solidFill>
              </a:rPr>
              <a:t>Presentation Schedule</a:t>
            </a:r>
          </a:p>
        </p:txBody>
      </p:sp>
      <p:sp>
        <p:nvSpPr>
          <p:cNvPr id="3" name="Content Placeholder 2">
            <a:extLst>
              <a:ext uri="{FF2B5EF4-FFF2-40B4-BE49-F238E27FC236}">
                <a16:creationId xmlns:a16="http://schemas.microsoft.com/office/drawing/2014/main" id="{76F2126B-4AA6-302B-7E5A-170FFAAB8BD1}"/>
              </a:ext>
            </a:extLst>
          </p:cNvPr>
          <p:cNvSpPr>
            <a:spLocks noGrp="1"/>
          </p:cNvSpPr>
          <p:nvPr>
            <p:ph idx="1"/>
          </p:nvPr>
        </p:nvSpPr>
        <p:spPr>
          <a:xfrm>
            <a:off x="838200" y="1825624"/>
            <a:ext cx="10515600" cy="4422775"/>
          </a:xfrm>
        </p:spPr>
        <p:txBody>
          <a:bodyPr>
            <a:normAutofit/>
          </a:bodyPr>
          <a:lstStyle/>
          <a:p>
            <a:pPr>
              <a:buClr>
                <a:schemeClr val="tx1"/>
              </a:buClr>
            </a:pPr>
            <a:r>
              <a:rPr lang="en-US" dirty="0">
                <a:solidFill>
                  <a:srgbClr val="00B050"/>
                </a:solidFill>
              </a:rPr>
              <a:t>November 27</a:t>
            </a:r>
            <a:r>
              <a:rPr lang="en-US" dirty="0"/>
              <a:t>: </a:t>
            </a:r>
            <a:r>
              <a:rPr lang="en-US" dirty="0" err="1"/>
              <a:t>Chunkai</a:t>
            </a:r>
            <a:r>
              <a:rPr lang="en-US" dirty="0"/>
              <a:t>, Jung, Galaxy AI</a:t>
            </a:r>
          </a:p>
          <a:p>
            <a:pPr>
              <a:buClr>
                <a:schemeClr val="tx1"/>
              </a:buClr>
            </a:pPr>
            <a:r>
              <a:rPr lang="en-US" dirty="0">
                <a:solidFill>
                  <a:srgbClr val="00B050"/>
                </a:solidFill>
              </a:rPr>
              <a:t>November 29</a:t>
            </a:r>
            <a:r>
              <a:rPr lang="en-US" dirty="0"/>
              <a:t>: STMI, Anmol, Jason</a:t>
            </a:r>
          </a:p>
          <a:p>
            <a:pPr>
              <a:buClr>
                <a:schemeClr val="tx1"/>
              </a:buClr>
            </a:pPr>
            <a:r>
              <a:rPr lang="en-US" dirty="0">
                <a:solidFill>
                  <a:srgbClr val="00B050"/>
                </a:solidFill>
              </a:rPr>
              <a:t>December 1</a:t>
            </a:r>
            <a:r>
              <a:rPr lang="en-US" dirty="0"/>
              <a:t>: </a:t>
            </a:r>
            <a:r>
              <a:rPr lang="en-US" dirty="0" err="1"/>
              <a:t>Bokun</a:t>
            </a:r>
            <a:r>
              <a:rPr lang="en-US" dirty="0"/>
              <a:t>, Ayesha, </a:t>
            </a:r>
            <a:r>
              <a:rPr lang="en-US" dirty="0" err="1"/>
              <a:t>Dawei</a:t>
            </a:r>
            <a:r>
              <a:rPr lang="en-US" dirty="0"/>
              <a:t>, </a:t>
            </a:r>
            <a:r>
              <a:rPr lang="en-US" dirty="0" err="1"/>
              <a:t>Lipai</a:t>
            </a:r>
            <a:endParaRPr lang="en-US" dirty="0"/>
          </a:p>
        </p:txBody>
      </p:sp>
    </p:spTree>
    <p:extLst>
      <p:ext uri="{BB962C8B-B14F-4D97-AF65-F5344CB8AC3E}">
        <p14:creationId xmlns:p14="http://schemas.microsoft.com/office/powerpoint/2010/main" val="3156464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a:t>
            </a:r>
            <a:endParaRPr lang="en-US" dirty="0"/>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194558" cy="707886"/>
          </a:xfrm>
          <a:prstGeom prst="rect">
            <a:avLst/>
          </a:prstGeom>
          <a:noFill/>
        </p:spPr>
        <p:txBody>
          <a:bodyPr wrap="none" rtlCol="0">
            <a:spAutoFit/>
          </a:bodyPr>
          <a:lstStyle/>
          <a:p>
            <a:r>
              <a:rPr lang="en-US" sz="4000" dirty="0"/>
              <a:t>1 0 1</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3" y="4794058"/>
            <a:ext cx="879074"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solidFill>
                  <a:srgbClr val="FF0000"/>
                </a:solidFill>
              </a:rPr>
              <a:t>2</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3" y="5163390"/>
            <a:ext cx="879073"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2</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879073"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2</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879073"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657524" y="5119138"/>
            <a:ext cx="1676921"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14215"/>
              </a:xfrm>
            </p:spPr>
            <p:txBody>
              <a:bodyPr>
                <a:normAutofit/>
              </a:bodyPr>
              <a:lstStyle/>
              <a:p>
                <a:r>
                  <a:rPr lang="en-US" dirty="0"/>
                  <a:t>Start many instances of the streaming algorithm at the beginning</a:t>
                </a:r>
              </a:p>
              <a:p>
                <a:r>
                  <a:rPr lang="en-US" dirty="0"/>
                  <a:t>Use an instance of the algorithm but “freeze” the output</a:t>
                </a:r>
              </a:p>
              <a:p>
                <a:r>
                  <a:rPr lang="en-US" dirty="0"/>
                  <a:t>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DE08EFFE-93FF-4DF5-89C9-E7D081A5FCD6}"/>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Tree>
    <p:extLst>
      <p:ext uri="{BB962C8B-B14F-4D97-AF65-F5344CB8AC3E}">
        <p14:creationId xmlns:p14="http://schemas.microsoft.com/office/powerpoint/2010/main" val="1617595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a:t>
            </a:r>
            <a:endParaRPr lang="en-US" dirty="0"/>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569660" cy="707886"/>
          </a:xfrm>
          <a:prstGeom prst="rect">
            <a:avLst/>
          </a:prstGeom>
          <a:noFill/>
        </p:spPr>
        <p:txBody>
          <a:bodyPr wrap="none" rtlCol="0">
            <a:spAutoFit/>
          </a:bodyPr>
          <a:lstStyle/>
          <a:p>
            <a:r>
              <a:rPr lang="en-US" sz="4000" dirty="0"/>
              <a:t>1 0 1 1</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2" y="4794058"/>
            <a:ext cx="132922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solidFill>
                  <a:srgbClr val="FF0000"/>
                </a:solidFill>
              </a:rPr>
              <a:t>2</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3" y="5163390"/>
            <a:ext cx="1329226"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3</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132922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3</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1329226"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657524" y="5119138"/>
            <a:ext cx="1953595"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5"/>
                <a:ext cx="10515600" cy="2136776"/>
              </a:xfrm>
            </p:spPr>
            <p:txBody>
              <a:bodyPr>
                <a:normAutofit/>
              </a:bodyPr>
              <a:lstStyle/>
              <a:p>
                <a:r>
                  <a:rPr lang="en-US" dirty="0"/>
                  <a:t>Start many instances of the streaming algorithm at the beginning</a:t>
                </a:r>
              </a:p>
              <a:p>
                <a:r>
                  <a:rPr lang="en-US" dirty="0"/>
                  <a:t>Use an instance of the algorithm but “freeze” the output</a:t>
                </a:r>
              </a:p>
              <a:p>
                <a:r>
                  <a:rPr lang="en-US" dirty="0"/>
                  <a:t>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5"/>
                <a:ext cx="10515600" cy="2136776"/>
              </a:xfrm>
              <a:blipFill>
                <a:blip r:embed="rId2"/>
                <a:stretch>
                  <a:fillRect l="-1043" t="-4558"/>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736FFFA7-270E-4B9A-9D5A-DECE6B24846A}"/>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Tree>
    <p:extLst>
      <p:ext uri="{BB962C8B-B14F-4D97-AF65-F5344CB8AC3E}">
        <p14:creationId xmlns:p14="http://schemas.microsoft.com/office/powerpoint/2010/main" val="2889906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a:t>
            </a:r>
            <a:endParaRPr lang="en-US" dirty="0"/>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944763" cy="707886"/>
          </a:xfrm>
          <a:prstGeom prst="rect">
            <a:avLst/>
          </a:prstGeom>
          <a:noFill/>
        </p:spPr>
        <p:txBody>
          <a:bodyPr wrap="none" rtlCol="0">
            <a:spAutoFit/>
          </a:bodyPr>
          <a:lstStyle/>
          <a:p>
            <a:r>
              <a:rPr lang="en-US" sz="4000" dirty="0"/>
              <a:t>1 0 1 1 1</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2" y="4794058"/>
            <a:ext cx="1654348"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solidFill>
                  <a:srgbClr val="FF0000"/>
                </a:solidFill>
              </a:rPr>
              <a:t>2</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2" y="5163390"/>
            <a:ext cx="1654347"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4</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165434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4</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0" y="5886665"/>
            <a:ext cx="1654345"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657524" y="5119138"/>
            <a:ext cx="2278715"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5"/>
                <a:ext cx="10515600" cy="2136776"/>
              </a:xfrm>
            </p:spPr>
            <p:txBody>
              <a:bodyPr>
                <a:normAutofit/>
              </a:bodyPr>
              <a:lstStyle/>
              <a:p>
                <a:r>
                  <a:rPr lang="en-US" dirty="0"/>
                  <a:t>Start many instances of the streaming algorithm at the beginning</a:t>
                </a:r>
              </a:p>
              <a:p>
                <a:r>
                  <a:rPr lang="en-US" dirty="0"/>
                  <a:t>Use an instance of the algorithm but “freeze” the output</a:t>
                </a:r>
              </a:p>
              <a:p>
                <a:r>
                  <a:rPr lang="en-US" dirty="0"/>
                  <a:t>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5"/>
                <a:ext cx="10515600" cy="2136776"/>
              </a:xfrm>
              <a:blipFill>
                <a:blip r:embed="rId2"/>
                <a:stretch>
                  <a:fillRect l="-1043" t="-4558"/>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7A073CEC-1D48-4E65-BE7B-D65D903F54D7}"/>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Tree>
    <p:extLst>
      <p:ext uri="{BB962C8B-B14F-4D97-AF65-F5344CB8AC3E}">
        <p14:creationId xmlns:p14="http://schemas.microsoft.com/office/powerpoint/2010/main" val="5455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a:t>
            </a:r>
            <a:endParaRPr lang="en-US" dirty="0"/>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944763" cy="707886"/>
          </a:xfrm>
          <a:prstGeom prst="rect">
            <a:avLst/>
          </a:prstGeom>
          <a:noFill/>
        </p:spPr>
        <p:txBody>
          <a:bodyPr wrap="none" rtlCol="0">
            <a:spAutoFit/>
          </a:bodyPr>
          <a:lstStyle/>
          <a:p>
            <a:r>
              <a:rPr lang="en-US" sz="4000" dirty="0"/>
              <a:t>1 0 1 1 1</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2" y="4794058"/>
            <a:ext cx="1654348"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t>2</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2" y="5163390"/>
            <a:ext cx="1654347"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solidFill>
                  <a:srgbClr val="FF0000"/>
                </a:solidFill>
              </a:rPr>
              <a:t>4</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165434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4</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0" y="5886665"/>
            <a:ext cx="1654345"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657522" y="5501944"/>
            <a:ext cx="2278715" cy="4288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5"/>
                <a:ext cx="10515600" cy="2136776"/>
              </a:xfrm>
            </p:spPr>
            <p:txBody>
              <a:bodyPr>
                <a:normAutofit/>
              </a:bodyPr>
              <a:lstStyle/>
              <a:p>
                <a:r>
                  <a:rPr lang="en-US" dirty="0"/>
                  <a:t>Start many instances of the streaming algorithm at the beginning</a:t>
                </a:r>
              </a:p>
              <a:p>
                <a:r>
                  <a:rPr lang="en-US" dirty="0"/>
                  <a:t>Use an instance of the algorithm but “freeze” the output</a:t>
                </a:r>
              </a:p>
              <a:p>
                <a:r>
                  <a:rPr lang="en-US" dirty="0"/>
                  <a:t>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5"/>
                <a:ext cx="10515600" cy="2136776"/>
              </a:xfrm>
              <a:blipFill>
                <a:blip r:embed="rId2"/>
                <a:stretch>
                  <a:fillRect l="-1043" t="-4558"/>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7A073CEC-1D48-4E65-BE7B-D65D903F54D7}"/>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Tree>
    <p:extLst>
      <p:ext uri="{BB962C8B-B14F-4D97-AF65-F5344CB8AC3E}">
        <p14:creationId xmlns:p14="http://schemas.microsoft.com/office/powerpoint/2010/main" val="2002772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a:t>
            </a:r>
            <a:endParaRPr lang="en-US" dirty="0"/>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5"/>
                <a:ext cx="10515600" cy="2136776"/>
              </a:xfrm>
            </p:spPr>
            <p:txBody>
              <a:bodyPr>
                <a:normAutofit/>
              </a:bodyPr>
              <a:lstStyle/>
              <a:p>
                <a:r>
                  <a:rPr lang="en-US" dirty="0"/>
                  <a:t>Start many instances of the streaming algorithm at the beginning</a:t>
                </a:r>
              </a:p>
              <a:p>
                <a:r>
                  <a:rPr lang="en-US" dirty="0"/>
                  <a:t>Use an instance of the algorithm but “freeze” the output</a:t>
                </a:r>
              </a:p>
              <a:p>
                <a:r>
                  <a:rPr lang="en-US" dirty="0"/>
                  <a:t>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5"/>
                <a:ext cx="10515600" cy="2136776"/>
              </a:xfrm>
              <a:blipFill>
                <a:blip r:embed="rId2"/>
                <a:stretch>
                  <a:fillRect l="-1043" t="-4558"/>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7A073CEC-1D48-4E65-BE7B-D65D903F54D7}"/>
              </a:ext>
            </a:extLst>
          </p:cNvPr>
          <p:cNvSpPr/>
          <p:nvPr/>
        </p:nvSpPr>
        <p:spPr>
          <a:xfrm>
            <a:off x="6247106" y="4205719"/>
            <a:ext cx="5631302" cy="2246769"/>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a:p>
            <a:pPr marL="514350" indent="-514350">
              <a:buFont typeface="Arial" panose="020B0604020202020204" pitchFamily="34" charset="0"/>
              <a:buChar char="•"/>
            </a:pPr>
            <a:r>
              <a:rPr lang="en-US" sz="2800" dirty="0"/>
              <a:t>Number of ones stream is at least 4 and at most 8</a:t>
            </a:r>
          </a:p>
          <a:p>
            <a:pPr marL="514350" indent="-514350">
              <a:buFont typeface="Arial" panose="020B0604020202020204" pitchFamily="34" charset="0"/>
              <a:buChar char="•"/>
            </a:pPr>
            <a:r>
              <a:rPr lang="en-US" sz="2800" dirty="0"/>
              <a:t>4 is a good approximation</a:t>
            </a:r>
          </a:p>
        </p:txBody>
      </p:sp>
      <p:sp>
        <p:nvSpPr>
          <p:cNvPr id="21" name="TextBox 20">
            <a:extLst>
              <a:ext uri="{FF2B5EF4-FFF2-40B4-BE49-F238E27FC236}">
                <a16:creationId xmlns:a16="http://schemas.microsoft.com/office/drawing/2014/main" id="{D9BAD7CF-C0B4-494A-BDD2-FF71E7C24BB9}"/>
              </a:ext>
            </a:extLst>
          </p:cNvPr>
          <p:cNvSpPr txBox="1"/>
          <p:nvPr/>
        </p:nvSpPr>
        <p:spPr>
          <a:xfrm>
            <a:off x="1139887" y="4086172"/>
            <a:ext cx="4195379" cy="707886"/>
          </a:xfrm>
          <a:prstGeom prst="rect">
            <a:avLst/>
          </a:prstGeom>
          <a:noFill/>
        </p:spPr>
        <p:txBody>
          <a:bodyPr wrap="none" rtlCol="0">
            <a:spAutoFit/>
          </a:bodyPr>
          <a:lstStyle/>
          <a:p>
            <a:r>
              <a:rPr lang="en-US" sz="4000" dirty="0"/>
              <a:t>1 0 1 1 1 0 0 1 1 0 1</a:t>
            </a:r>
          </a:p>
        </p:txBody>
      </p:sp>
      <p:sp>
        <p:nvSpPr>
          <p:cNvPr id="22" name="TextBox 21">
            <a:extLst>
              <a:ext uri="{FF2B5EF4-FFF2-40B4-BE49-F238E27FC236}">
                <a16:creationId xmlns:a16="http://schemas.microsoft.com/office/drawing/2014/main" id="{FE2112C0-20DE-4852-A7C3-7F6AEDB0168E}"/>
              </a:ext>
            </a:extLst>
          </p:cNvPr>
          <p:cNvSpPr txBox="1"/>
          <p:nvPr/>
        </p:nvSpPr>
        <p:spPr>
          <a:xfrm>
            <a:off x="1281893" y="4794058"/>
            <a:ext cx="3969861"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23" name="Rectangle 22">
            <a:extLst>
              <a:ext uri="{FF2B5EF4-FFF2-40B4-BE49-F238E27FC236}">
                <a16:creationId xmlns:a16="http://schemas.microsoft.com/office/drawing/2014/main" id="{BF671745-947B-44FE-92BB-CC9E85EF2C38}"/>
              </a:ext>
            </a:extLst>
          </p:cNvPr>
          <p:cNvSpPr/>
          <p:nvPr/>
        </p:nvSpPr>
        <p:spPr>
          <a:xfrm>
            <a:off x="838200" y="4794058"/>
            <a:ext cx="301686" cy="369332"/>
          </a:xfrm>
          <a:prstGeom prst="rect">
            <a:avLst/>
          </a:prstGeom>
        </p:spPr>
        <p:txBody>
          <a:bodyPr wrap="none">
            <a:spAutoFit/>
          </a:bodyPr>
          <a:lstStyle/>
          <a:p>
            <a:r>
              <a:rPr lang="en-US" dirty="0"/>
              <a:t>1</a:t>
            </a:r>
          </a:p>
        </p:txBody>
      </p:sp>
      <p:sp>
        <p:nvSpPr>
          <p:cNvPr id="24" name="Rectangle 23">
            <a:extLst>
              <a:ext uri="{FF2B5EF4-FFF2-40B4-BE49-F238E27FC236}">
                <a16:creationId xmlns:a16="http://schemas.microsoft.com/office/drawing/2014/main" id="{B2255730-CCD7-41FF-9A22-8ABDDC96B9CE}"/>
              </a:ext>
            </a:extLst>
          </p:cNvPr>
          <p:cNvSpPr/>
          <p:nvPr/>
        </p:nvSpPr>
        <p:spPr>
          <a:xfrm>
            <a:off x="838201" y="5163390"/>
            <a:ext cx="301686" cy="369332"/>
          </a:xfrm>
          <a:prstGeom prst="rect">
            <a:avLst/>
          </a:prstGeom>
        </p:spPr>
        <p:txBody>
          <a:bodyPr wrap="square">
            <a:spAutoFit/>
          </a:bodyPr>
          <a:lstStyle/>
          <a:p>
            <a:r>
              <a:rPr lang="en-US" dirty="0"/>
              <a:t>2</a:t>
            </a:r>
          </a:p>
        </p:txBody>
      </p:sp>
      <p:sp>
        <p:nvSpPr>
          <p:cNvPr id="25" name="TextBox 24">
            <a:extLst>
              <a:ext uri="{FF2B5EF4-FFF2-40B4-BE49-F238E27FC236}">
                <a16:creationId xmlns:a16="http://schemas.microsoft.com/office/drawing/2014/main" id="{40F84019-3A41-4D2E-8072-259B8C5389C9}"/>
              </a:ext>
            </a:extLst>
          </p:cNvPr>
          <p:cNvSpPr txBox="1"/>
          <p:nvPr/>
        </p:nvSpPr>
        <p:spPr>
          <a:xfrm>
            <a:off x="1281893" y="5163390"/>
            <a:ext cx="3969861"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26" name="Rectangle 25">
            <a:extLst>
              <a:ext uri="{FF2B5EF4-FFF2-40B4-BE49-F238E27FC236}">
                <a16:creationId xmlns:a16="http://schemas.microsoft.com/office/drawing/2014/main" id="{2775419B-D42A-4BDF-8BB2-563E59658929}"/>
              </a:ext>
            </a:extLst>
          </p:cNvPr>
          <p:cNvSpPr/>
          <p:nvPr/>
        </p:nvSpPr>
        <p:spPr>
          <a:xfrm>
            <a:off x="838200" y="5563627"/>
            <a:ext cx="301686" cy="369332"/>
          </a:xfrm>
          <a:prstGeom prst="rect">
            <a:avLst/>
          </a:prstGeom>
        </p:spPr>
        <p:txBody>
          <a:bodyPr wrap="none">
            <a:spAutoFit/>
          </a:bodyPr>
          <a:lstStyle/>
          <a:p>
            <a:r>
              <a:rPr lang="en-US" dirty="0">
                <a:solidFill>
                  <a:srgbClr val="FF0000"/>
                </a:solidFill>
              </a:rPr>
              <a:t>4</a:t>
            </a:r>
          </a:p>
        </p:txBody>
      </p:sp>
      <p:sp>
        <p:nvSpPr>
          <p:cNvPr id="27" name="TextBox 26">
            <a:extLst>
              <a:ext uri="{FF2B5EF4-FFF2-40B4-BE49-F238E27FC236}">
                <a16:creationId xmlns:a16="http://schemas.microsoft.com/office/drawing/2014/main" id="{253D4DDD-64BE-4BC4-BD09-E20AF821C0AD}"/>
              </a:ext>
            </a:extLst>
          </p:cNvPr>
          <p:cNvSpPr txBox="1"/>
          <p:nvPr/>
        </p:nvSpPr>
        <p:spPr>
          <a:xfrm>
            <a:off x="1281892" y="5517333"/>
            <a:ext cx="3969862"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28" name="Rectangle 27">
            <a:extLst>
              <a:ext uri="{FF2B5EF4-FFF2-40B4-BE49-F238E27FC236}">
                <a16:creationId xmlns:a16="http://schemas.microsoft.com/office/drawing/2014/main" id="{4B5EF681-7B4F-41A5-8883-1C02637DE229}"/>
              </a:ext>
            </a:extLst>
          </p:cNvPr>
          <p:cNvSpPr/>
          <p:nvPr/>
        </p:nvSpPr>
        <p:spPr>
          <a:xfrm>
            <a:off x="838200" y="5963864"/>
            <a:ext cx="301686" cy="369332"/>
          </a:xfrm>
          <a:prstGeom prst="rect">
            <a:avLst/>
          </a:prstGeom>
        </p:spPr>
        <p:txBody>
          <a:bodyPr wrap="none">
            <a:spAutoFit/>
          </a:bodyPr>
          <a:lstStyle/>
          <a:p>
            <a:r>
              <a:rPr lang="en-US" dirty="0"/>
              <a:t>7</a:t>
            </a:r>
          </a:p>
        </p:txBody>
      </p:sp>
      <p:sp>
        <p:nvSpPr>
          <p:cNvPr id="29" name="TextBox 28">
            <a:extLst>
              <a:ext uri="{FF2B5EF4-FFF2-40B4-BE49-F238E27FC236}">
                <a16:creationId xmlns:a16="http://schemas.microsoft.com/office/drawing/2014/main" id="{26AB055C-CF6A-45DE-A156-FEF024B38E01}"/>
              </a:ext>
            </a:extLst>
          </p:cNvPr>
          <p:cNvSpPr txBox="1"/>
          <p:nvPr/>
        </p:nvSpPr>
        <p:spPr>
          <a:xfrm>
            <a:off x="1281891" y="5886665"/>
            <a:ext cx="3969863"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30" name="Rectangle 29">
            <a:extLst>
              <a:ext uri="{FF2B5EF4-FFF2-40B4-BE49-F238E27FC236}">
                <a16:creationId xmlns:a16="http://schemas.microsoft.com/office/drawing/2014/main" id="{3FEABCE3-A5D3-4747-9D68-890ABFC6FFE5}"/>
              </a:ext>
            </a:extLst>
          </p:cNvPr>
          <p:cNvSpPr/>
          <p:nvPr/>
        </p:nvSpPr>
        <p:spPr>
          <a:xfrm>
            <a:off x="657522" y="5501944"/>
            <a:ext cx="4594232" cy="4288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3660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 Summary</a:t>
            </a:r>
            <a:endParaRPr lang="en-US" dirty="0"/>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85336"/>
              </a:xfrm>
            </p:spPr>
            <p:txBody>
              <a:bodyPr>
                <a:normAutofit/>
              </a:bodyPr>
              <a:lstStyle/>
              <a:p>
                <a:r>
                  <a:rPr lang="en-US" dirty="0"/>
                  <a:t>Sketch switching for robust algorithms uses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oMath>
                </a14:m>
                <a:r>
                  <a:rPr lang="en-US" dirty="0"/>
                  <a:t> space each time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increases by </a:t>
                </a:r>
                <a14:m>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t> and function increases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smtClean="0">
                            <a:solidFill>
                              <a:srgbClr val="C00000"/>
                            </a:solidFill>
                            <a:latin typeface="Cambria Math" panose="02040503050406030204" pitchFamily="18" charset="0"/>
                          </a:rPr>
                          <m:t>𝜀</m:t>
                        </m:r>
                      </m:den>
                    </m:f>
                  </m:oMath>
                </a14:m>
                <a:r>
                  <a:rPr lang="en-US" dirty="0"/>
                  <a:t> times</a:t>
                </a:r>
              </a:p>
              <a:p>
                <a:endParaRPr lang="en-US" dirty="0"/>
              </a:p>
              <a:p>
                <a:endParaRPr lang="en-US" dirty="0"/>
              </a:p>
              <a:p>
                <a:r>
                  <a:rPr lang="en-US" dirty="0"/>
                  <a:t>How much space do “typical” algorithms use?</a:t>
                </a:r>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85336"/>
              </a:xfrm>
              <a:blipFill>
                <a:blip r:embed="rId2"/>
                <a:stretch>
                  <a:fillRect l="-1043" t="-266"/>
                </a:stretch>
              </a:blipFill>
            </p:spPr>
            <p:txBody>
              <a:bodyPr/>
              <a:lstStyle/>
              <a:p>
                <a:r>
                  <a:rPr lang="en-US">
                    <a:noFill/>
                  </a:rPr>
                  <a:t> </a:t>
                </a:r>
              </a:p>
            </p:txBody>
          </p:sp>
        </mc:Fallback>
      </mc:AlternateContent>
    </p:spTree>
    <p:extLst>
      <p:ext uri="{BB962C8B-B14F-4D97-AF65-F5344CB8AC3E}">
        <p14:creationId xmlns:p14="http://schemas.microsoft.com/office/powerpoint/2010/main" val="3564481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-Approximation Streaming Algorithms</a:t>
                </a:r>
                <a:endParaRPr lang="en-US" dirty="0"/>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r="-8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a:rPr lang="en-US" b="0" i="0" smtClean="0">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a:t>
                </a:r>
                <a:r>
                  <a:rPr lang="en-US" dirty="0">
                    <a:solidFill>
                      <a:schemeClr val="accent1"/>
                    </a:solidFill>
                  </a:rPr>
                  <a:t>[KaneNelsonWoodruff10, Blasiok20] </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t> </a:t>
                </a:r>
                <a:r>
                  <a:rPr lang="en-US" dirty="0">
                    <a:solidFill>
                      <a:schemeClr val="accent1"/>
                    </a:solidFill>
                  </a:rPr>
                  <a:t>[BlasiokDingNelson17]</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1−2/</m:t>
                            </m:r>
                            <m:r>
                              <a:rPr lang="en-US" b="0" i="1" smtClean="0">
                                <a:solidFill>
                                  <a:srgbClr val="C00000"/>
                                </a:solidFill>
                                <a:latin typeface="Cambria Math" panose="02040503050406030204" pitchFamily="18" charset="0"/>
                              </a:rPr>
                              <m:t>𝑝</m:t>
                            </m:r>
                          </m:sup>
                        </m:sSup>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2</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r>
                  <a:rPr lang="en-US" dirty="0"/>
                  <a:t> </a:t>
                </a:r>
                <a:r>
                  <a:rPr lang="en-US" dirty="0">
                    <a:solidFill>
                      <a:schemeClr val="accent1"/>
                    </a:solidFill>
                  </a:rPr>
                  <a:t>[Ganguly11, GangulyWoodruff18]</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 </a:t>
                </a:r>
                <a:r>
                  <a:rPr lang="en-US" dirty="0">
                    <a:solidFill>
                      <a:schemeClr val="accent1"/>
                    </a:solidFill>
                  </a:rPr>
                  <a:t>[BravermanChestnutIvkinNelsonWangWoodruff17]</a:t>
                </a:r>
                <a:endParaRPr lang="en-US" b="0" i="1" dirty="0">
                  <a:solidFill>
                    <a:schemeClr val="accent1"/>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2468774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 Summary</a:t>
            </a:r>
            <a:endParaRPr lang="en-US" dirty="0"/>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85336"/>
              </a:xfrm>
            </p:spPr>
            <p:txBody>
              <a:bodyPr>
                <a:normAutofit/>
              </a:bodyPr>
              <a:lstStyle/>
              <a:p>
                <a:r>
                  <a:rPr lang="en-US" dirty="0"/>
                  <a:t>Sketch switching for robust algorithms uses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oMath>
                </a14:m>
                <a:r>
                  <a:rPr lang="en-US" dirty="0"/>
                  <a:t> space each time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increases by </a:t>
                </a:r>
                <a14:m>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t> and function increases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smtClean="0">
                            <a:solidFill>
                              <a:srgbClr val="C00000"/>
                            </a:solidFill>
                            <a:latin typeface="Cambria Math" panose="02040503050406030204" pitchFamily="18" charset="0"/>
                          </a:rPr>
                          <m:t>𝜀</m:t>
                        </m:r>
                      </m:den>
                    </m:f>
                  </m:oMath>
                </a14:m>
                <a:r>
                  <a:rPr lang="en-US" dirty="0"/>
                  <a:t> times</a:t>
                </a:r>
              </a:p>
              <a:p>
                <a:endParaRPr lang="en-US" dirty="0"/>
              </a:p>
              <a:p>
                <a:endParaRPr lang="en-US" dirty="0"/>
              </a:p>
              <a:p>
                <a:r>
                  <a:rPr lang="en-US" dirty="0"/>
                  <a:t>Sketch switching gives </a:t>
                </a:r>
                <a14:m>
                  <m:oMath xmlns:m="http://schemas.openxmlformats.org/officeDocument/2006/math">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e>
                    </m:d>
                  </m:oMath>
                </a14:m>
                <a:r>
                  <a:rPr lang="en-US" dirty="0"/>
                  <a:t> dependency in space for many problems</a:t>
                </a:r>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85336"/>
              </a:xfrm>
              <a:blipFill>
                <a:blip r:embed="rId2"/>
                <a:stretch>
                  <a:fillRect l="-1043" t="-266"/>
                </a:stretch>
              </a:blipFill>
            </p:spPr>
            <p:txBody>
              <a:bodyPr/>
              <a:lstStyle/>
              <a:p>
                <a:r>
                  <a:rPr lang="en-US">
                    <a:noFill/>
                  </a:rPr>
                  <a:t> </a:t>
                </a:r>
              </a:p>
            </p:txBody>
          </p:sp>
        </mc:Fallback>
      </mc:AlternateContent>
    </p:spTree>
    <p:extLst>
      <p:ext uri="{BB962C8B-B14F-4D97-AF65-F5344CB8AC3E}">
        <p14:creationId xmlns:p14="http://schemas.microsoft.com/office/powerpoint/2010/main" val="3684538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Review</a:t>
            </a: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FAFF05D-9B00-4B1A-A888-E353C11CAA78}"/>
                  </a:ext>
                </a:extLst>
              </p:cNvPr>
              <p:cNvSpPr>
                <a:spLocks noGrp="1"/>
              </p:cNvSpPr>
              <p:nvPr>
                <p:ph idx="1"/>
              </p:nvPr>
            </p:nvSpPr>
            <p:spPr>
              <a:xfrm>
                <a:off x="3986074" y="1825625"/>
                <a:ext cx="7367726" cy="4667250"/>
              </a:xfrm>
            </p:spPr>
            <p:txBody>
              <a:bodyPr>
                <a:normAutofit/>
              </a:bodyPr>
              <a:lstStyle/>
              <a:p>
                <a:pPr>
                  <a:buClr>
                    <a:schemeClr val="tx1"/>
                  </a:buClr>
                </a:pPr>
                <a:r>
                  <a:rPr lang="en-US" sz="3200" dirty="0"/>
                  <a:t>For</a:t>
                </a:r>
                <a:r>
                  <a:rPr lang="en-US" sz="3200" dirty="0">
                    <a:latin typeface="Cambria Math" panose="02040503050406030204" pitchFamily="18" charset="0"/>
                  </a:rPr>
                  <a:t> </a:t>
                </a:r>
                <a14:m>
                  <m:oMath xmlns:m="http://schemas.openxmlformats.org/officeDocument/2006/math">
                    <m:r>
                      <a:rPr lang="en-US" sz="3200" b="0" i="1" smtClean="0">
                        <a:solidFill>
                          <a:srgbClr val="C00000"/>
                        </a:solidFill>
                        <a:latin typeface="Cambria Math" panose="02040503050406030204" pitchFamily="18" charset="0"/>
                      </a:rPr>
                      <m:t>𝑦</m:t>
                    </m:r>
                    <m:r>
                      <a:rPr lang="en-US" sz="3200" b="0" i="0"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𝐴</m:t>
                    </m:r>
                    <m:r>
                      <a:rPr lang="en-US" sz="3200" i="1">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we have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𝑦</m:t>
                        </m:r>
                      </m:e>
                      <m:sub>
                        <m:r>
                          <a:rPr lang="en-US" sz="3200" b="0" i="1" smtClean="0">
                            <a:solidFill>
                              <a:srgbClr val="C00000"/>
                            </a:solidFill>
                            <a:latin typeface="Cambria Math" panose="02040503050406030204" pitchFamily="18" charset="0"/>
                          </a:rPr>
                          <m:t>𝑖</m:t>
                        </m:r>
                      </m:sub>
                    </m:sSub>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𝑎</m:t>
                        </m:r>
                      </m:e>
                      <m:sub>
                        <m:r>
                          <a:rPr lang="en-US" sz="3200" b="0" i="1" smtClean="0">
                            <a:solidFill>
                              <a:srgbClr val="C00000"/>
                            </a:solidFill>
                            <a:latin typeface="Cambria Math" panose="02040503050406030204" pitchFamily="18" charset="0"/>
                          </a:rPr>
                          <m:t>𝑖</m:t>
                        </m:r>
                      </m:sub>
                    </m:sSub>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oMath>
                </a14:m>
                <a:endParaRPr lang="en-US" sz="3200" dirty="0">
                  <a:latin typeface="Cambria Math" panose="02040503050406030204" pitchFamily="18" charset="0"/>
                </a:endParaRPr>
              </a:p>
              <a:p>
                <a:pPr>
                  <a:buClr>
                    <a:schemeClr val="tx1"/>
                  </a:buClr>
                </a:pPr>
                <a14:m>
                  <m:oMath xmlns:m="http://schemas.openxmlformats.org/officeDocument/2006/math">
                    <m:sSubSup>
                      <m:sSubSupPr>
                        <m:ctrlPr>
                          <a:rPr lang="en-US" sz="3200" b="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r>
                              <a:rPr lang="en-US" sz="3200" i="1">
                                <a:solidFill>
                                  <a:srgbClr val="C00000"/>
                                </a:solidFill>
                                <a:latin typeface="Cambria Math" panose="02040503050406030204" pitchFamily="18" charset="0"/>
                              </a:rPr>
                              <m:t>𝑥</m:t>
                            </m:r>
                          </m:e>
                        </m:d>
                      </m:e>
                      <m:sub>
                        <m:r>
                          <a:rPr lang="en-US" sz="3200" i="1">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d>
                          <m:dPr>
                            <m:begChr m:val="⟨"/>
                            <m:endChr m:val="⟩"/>
                            <m:ctrlPr>
                              <a:rPr lang="en-US" sz="3200" i="1">
                                <a:solidFill>
                                  <a:srgbClr val="C00000"/>
                                </a:solidFill>
                                <a:latin typeface="Cambria Math" panose="02040503050406030204" pitchFamily="18" charset="0"/>
                              </a:rPr>
                            </m:ctrlPr>
                          </m:d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𝑎</m:t>
                                </m:r>
                              </m:e>
                              <m:sub>
                                <m:r>
                                  <a:rPr lang="en-US" sz="3200" b="0" i="1" smtClean="0">
                                    <a:solidFill>
                                      <a:srgbClr val="C00000"/>
                                    </a:solidFill>
                                    <a:latin typeface="Cambria Math" panose="02040503050406030204" pitchFamily="18" charset="0"/>
                                  </a:rPr>
                                  <m:t>1</m:t>
                                </m:r>
                              </m:sub>
                            </m:sSub>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𝑥</m:t>
                            </m:r>
                          </m:e>
                        </m:d>
                      </m:e>
                      <m:sup>
                        <m:r>
                          <a:rPr lang="en-US" sz="3200" b="0" i="1" smtClean="0">
                            <a:solidFill>
                              <a:srgbClr val="C00000"/>
                            </a:solidFill>
                            <a:latin typeface="Cambria Math" panose="02040503050406030204" pitchFamily="18" charset="0"/>
                          </a:rPr>
                          <m:t>2</m:t>
                        </m:r>
                      </m:sup>
                    </m:sSup>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d>
                          <m:dPr>
                            <m:begChr m:val="⟨"/>
                            <m:endChr m:val="⟩"/>
                            <m:ctrlPr>
                              <a:rPr lang="en-US" sz="3200" b="0" i="1" smtClean="0">
                                <a:solidFill>
                                  <a:srgbClr val="C00000"/>
                                </a:solidFill>
                                <a:latin typeface="Cambria Math" panose="02040503050406030204" pitchFamily="18" charset="0"/>
                              </a:rPr>
                            </m:ctrlPr>
                          </m:d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𝑎</m:t>
                                </m:r>
                              </m:e>
                              <m:sub>
                                <m:r>
                                  <a:rPr lang="en-US" sz="3200" b="0" i="1" smtClean="0">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𝑥</m:t>
                            </m:r>
                          </m:e>
                        </m:d>
                      </m:e>
                      <m:sup>
                        <m:r>
                          <a:rPr lang="en-US" sz="3200" b="0" i="1" smtClean="0">
                            <a:solidFill>
                              <a:srgbClr val="C00000"/>
                            </a:solidFill>
                            <a:latin typeface="Cambria Math" panose="02040503050406030204" pitchFamily="18" charset="0"/>
                          </a:rPr>
                          <m:t>2</m:t>
                        </m:r>
                      </m:sup>
                    </m:sSup>
                  </m:oMath>
                </a14:m>
                <a:endParaRPr lang="en-US" sz="3200" dirty="0"/>
              </a:p>
              <a:p>
                <a:pPr>
                  <a:buClr>
                    <a:schemeClr val="tx1"/>
                  </a:buClr>
                </a:pPr>
                <a:endParaRPr lang="en-US" sz="3200" dirty="0"/>
              </a:p>
              <a:p>
                <a:pPr>
                  <a:buClr>
                    <a:schemeClr val="tx1"/>
                  </a:buClr>
                </a:pPr>
                <a:endParaRPr lang="en-US" sz="3200" dirty="0"/>
              </a:p>
            </p:txBody>
          </p:sp>
        </mc:Choice>
        <mc:Fallback xmlns="">
          <p:sp>
            <p:nvSpPr>
              <p:cNvPr id="8" name="Content Placeholder 2">
                <a:extLst>
                  <a:ext uri="{FF2B5EF4-FFF2-40B4-BE49-F238E27FC236}">
                    <a16:creationId xmlns:a16="http://schemas.microsoft.com/office/drawing/2014/main" id="{7FAFF05D-9B00-4B1A-A888-E353C11CAA78}"/>
                  </a:ext>
                </a:extLst>
              </p:cNvPr>
              <p:cNvSpPr>
                <a:spLocks noGrp="1" noRot="1" noChangeAspect="1" noMove="1" noResize="1" noEditPoints="1" noAdjustHandles="1" noChangeArrowheads="1" noChangeShapeType="1" noTextEdit="1"/>
              </p:cNvSpPr>
              <p:nvPr>
                <p:ph idx="1"/>
              </p:nvPr>
            </p:nvSpPr>
            <p:spPr>
              <a:xfrm>
                <a:off x="3986074" y="1825625"/>
                <a:ext cx="7367726" cy="4667250"/>
              </a:xfrm>
              <a:blipFill>
                <a:blip r:embed="rId2"/>
                <a:stretch>
                  <a:fillRect l="-1902" t="-300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7EB5C823-3983-4C5C-83E7-D8CC0D6C92B7}"/>
              </a:ext>
            </a:extLst>
          </p:cNvPr>
          <p:cNvSpPr/>
          <p:nvPr/>
        </p:nvSpPr>
        <p:spPr>
          <a:xfrm>
            <a:off x="729412" y="1931668"/>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4E514E6-5229-4F78-A599-0383CCCB4707}"/>
                  </a:ext>
                </a:extLst>
              </p:cNvPr>
              <p:cNvSpPr/>
              <p:nvPr/>
            </p:nvSpPr>
            <p:spPr>
              <a:xfrm>
                <a:off x="1670460" y="5706125"/>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14E514E6-5229-4F78-A599-0383CCCB4707}"/>
                  </a:ext>
                </a:extLst>
              </p:cNvPr>
              <p:cNvSpPr>
                <a:spLocks noRot="1" noChangeAspect="1" noMove="1" noResize="1" noEditPoints="1" noAdjustHandles="1" noChangeArrowheads="1" noChangeShapeType="1" noTextEdit="1"/>
              </p:cNvSpPr>
              <p:nvPr/>
            </p:nvSpPr>
            <p:spPr>
              <a:xfrm>
                <a:off x="1670460" y="5706125"/>
                <a:ext cx="394210" cy="400110"/>
              </a:xfrm>
              <a:prstGeom prst="rect">
                <a:avLst/>
              </a:prstGeom>
              <a:blipFill>
                <a:blip r:embed="rId3"/>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3A87E7B-2884-4F34-B0C4-46A53A4636B2}"/>
              </a:ext>
            </a:extLst>
          </p:cNvPr>
          <p:cNvSpPr/>
          <p:nvPr/>
        </p:nvSpPr>
        <p:spPr>
          <a:xfrm>
            <a:off x="3015687" y="1935212"/>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C5F12C4-F816-4AA2-8782-D3DA88268FA1}"/>
                  </a:ext>
                </a:extLst>
              </p:cNvPr>
              <p:cNvSpPr/>
              <p:nvPr/>
            </p:nvSpPr>
            <p:spPr>
              <a:xfrm>
                <a:off x="1596882" y="2762254"/>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AC5F12C4-F816-4AA2-8782-D3DA88268FA1}"/>
                  </a:ext>
                </a:extLst>
              </p:cNvPr>
              <p:cNvSpPr>
                <a:spLocks noRot="1" noChangeAspect="1" noMove="1" noResize="1" noEditPoints="1" noAdjustHandles="1" noChangeArrowheads="1" noChangeShapeType="1" noTextEdit="1"/>
              </p:cNvSpPr>
              <p:nvPr/>
            </p:nvSpPr>
            <p:spPr>
              <a:xfrm>
                <a:off x="1596882" y="2762254"/>
                <a:ext cx="541367"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1A32533-50D8-4742-900A-C968A0A10E0A}"/>
                  </a:ext>
                </a:extLst>
              </p:cNvPr>
              <p:cNvSpPr/>
              <p:nvPr/>
            </p:nvSpPr>
            <p:spPr>
              <a:xfrm>
                <a:off x="3005719" y="2757341"/>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11" name="Rectangle 10">
                <a:extLst>
                  <a:ext uri="{FF2B5EF4-FFF2-40B4-BE49-F238E27FC236}">
                    <a16:creationId xmlns:a16="http://schemas.microsoft.com/office/drawing/2014/main" id="{31A32533-50D8-4742-900A-C968A0A10E0A}"/>
                  </a:ext>
                </a:extLst>
              </p:cNvPr>
              <p:cNvSpPr>
                <a:spLocks noRot="1" noChangeAspect="1" noMove="1" noResize="1" noEditPoints="1" noAdjustHandles="1" noChangeArrowheads="1" noChangeShapeType="1" noTextEdit="1"/>
              </p:cNvSpPr>
              <p:nvPr/>
            </p:nvSpPr>
            <p:spPr>
              <a:xfrm>
                <a:off x="3005719" y="2757341"/>
                <a:ext cx="367985"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4964515-E984-474F-BDF9-110412973156}"/>
                  </a:ext>
                </a:extLst>
              </p:cNvPr>
              <p:cNvSpPr/>
              <p:nvPr/>
            </p:nvSpPr>
            <p:spPr>
              <a:xfrm>
                <a:off x="162648" y="316516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E4964515-E984-474F-BDF9-110412973156}"/>
                  </a:ext>
                </a:extLst>
              </p:cNvPr>
              <p:cNvSpPr>
                <a:spLocks noRot="1" noChangeAspect="1" noMove="1" noResize="1" noEditPoints="1" noAdjustHandles="1" noChangeArrowheads="1" noChangeShapeType="1" noTextEdit="1"/>
              </p:cNvSpPr>
              <p:nvPr/>
            </p:nvSpPr>
            <p:spPr>
              <a:xfrm>
                <a:off x="162648" y="3165167"/>
                <a:ext cx="37459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DC86988-61BF-2ADD-8FC5-5BDF76EF71B8}"/>
                  </a:ext>
                </a:extLst>
              </p:cNvPr>
              <p:cNvSpPr/>
              <p:nvPr/>
            </p:nvSpPr>
            <p:spPr>
              <a:xfrm>
                <a:off x="3507030" y="2874538"/>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3" name="Rectangle 2">
                <a:extLst>
                  <a:ext uri="{FF2B5EF4-FFF2-40B4-BE49-F238E27FC236}">
                    <a16:creationId xmlns:a16="http://schemas.microsoft.com/office/drawing/2014/main" id="{3DC86988-61BF-2ADD-8FC5-5BDF76EF71B8}"/>
                  </a:ext>
                </a:extLst>
              </p:cNvPr>
              <p:cNvSpPr>
                <a:spLocks noRot="1" noChangeAspect="1" noMove="1" noResize="1" noEditPoints="1" noAdjustHandles="1" noChangeArrowheads="1" noChangeShapeType="1" noTextEdit="1"/>
              </p:cNvSpPr>
              <p:nvPr/>
            </p:nvSpPr>
            <p:spPr>
              <a:xfrm>
                <a:off x="3507030" y="2874538"/>
                <a:ext cx="394210" cy="400110"/>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86416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4832059" y="1785332"/>
                <a:ext cx="6442493" cy="4031873"/>
              </a:xfrm>
              <a:prstGeom prst="rect">
                <a:avLst/>
              </a:prstGeom>
            </p:spPr>
            <p:txBody>
              <a:bodyPr wrap="square">
                <a:spAutoFit/>
              </a:bodyPr>
              <a:lstStyle/>
              <a:p>
                <a:pPr marL="457200" indent="-457200">
                  <a:buFont typeface="Arial" panose="020B0604020202020204" pitchFamily="34" charset="0"/>
                  <a:buChar char="•"/>
                </a:pPr>
                <a:r>
                  <a:rPr lang="en-US" sz="3200" dirty="0"/>
                  <a:t>Let </a:t>
                </a:r>
                <a14:m>
                  <m:oMath xmlns:m="http://schemas.openxmlformats.org/officeDocument/2006/math">
                    <m:r>
                      <a:rPr lang="en-US" sz="3200" i="1" smtClean="0">
                        <a:solidFill>
                          <a:srgbClr val="C00000"/>
                        </a:solidFill>
                        <a:latin typeface="Cambria Math" panose="02040503050406030204" pitchFamily="18" charset="0"/>
                      </a:rPr>
                      <m:t>𝐴</m:t>
                    </m:r>
                  </m:oMath>
                </a14:m>
                <a:r>
                  <a:rPr lang="en-US" sz="3200" dirty="0"/>
                  <a:t> be a set of </a:t>
                </a:r>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t> observations, each with </a:t>
                </a:r>
                <a14:m>
                  <m:oMath xmlns:m="http://schemas.openxmlformats.org/officeDocument/2006/math">
                    <m:r>
                      <a:rPr lang="en-US" sz="3200" b="0" i="1" smtClean="0">
                        <a:solidFill>
                          <a:srgbClr val="C00000"/>
                        </a:solidFill>
                        <a:latin typeface="Cambria Math" panose="02040503050406030204" pitchFamily="18" charset="0"/>
                      </a:rPr>
                      <m:t>𝑑</m:t>
                    </m:r>
                  </m:oMath>
                </a14:m>
                <a:r>
                  <a:rPr lang="en-US" sz="3200" dirty="0"/>
                  <a:t> features</a:t>
                </a:r>
              </a:p>
              <a:p>
                <a:pPr marL="457200" indent="-457200">
                  <a:buFont typeface="Arial" panose="020B0604020202020204" pitchFamily="34" charset="0"/>
                  <a:buChar char="•"/>
                </a:pPr>
                <a:r>
                  <a:rPr lang="en-US" sz="3200" dirty="0"/>
                  <a:t>Let </a:t>
                </a:r>
                <a14:m>
                  <m:oMath xmlns:m="http://schemas.openxmlformats.org/officeDocument/2006/math">
                    <m:r>
                      <a:rPr lang="en-US" sz="3200" b="0" i="1" smtClean="0">
                        <a:solidFill>
                          <a:srgbClr val="C00000"/>
                        </a:solidFill>
                        <a:latin typeface="Cambria Math" panose="02040503050406030204" pitchFamily="18" charset="0"/>
                      </a:rPr>
                      <m:t>𝑏</m:t>
                    </m:r>
                  </m:oMath>
                </a14:m>
                <a:r>
                  <a:rPr lang="en-US" sz="3200" dirty="0"/>
                  <a:t> be the vector of outcomes/labels for each observation</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Find the vector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oMath>
                </a14:m>
                <a:endParaRPr lang="en-US" sz="3200" b="0" dirty="0">
                  <a:solidFill>
                    <a:srgbClr val="C00000"/>
                  </a:solidFill>
                </a:endParaRP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4832059" y="1785332"/>
                <a:ext cx="6442493" cy="4031873"/>
              </a:xfrm>
              <a:prstGeom prst="rect">
                <a:avLst/>
              </a:prstGeom>
              <a:blipFill>
                <a:blip r:embed="rId2"/>
                <a:stretch>
                  <a:fillRect l="-2176" t="-1815" b="-42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99988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solidFill>
                      <a:srgbClr val="00B050"/>
                    </a:solidFill>
                  </a:rPr>
                  <a:t>Input</a:t>
                </a:r>
                <a:r>
                  <a:rPr lang="en-US" dirty="0"/>
                  <a:t>: Elements of an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pPr>
                  <a:buClr>
                    <a:schemeClr val="tx1"/>
                  </a:buClr>
                </a:pPr>
                <a:r>
                  <a:rPr lang="en-US" dirty="0">
                    <a:solidFill>
                      <a:srgbClr val="00B050"/>
                    </a:solidFill>
                  </a:rPr>
                  <a:t>Output</a:t>
                </a:r>
                <a:r>
                  <a:rPr lang="en-US" dirty="0"/>
                  <a:t>: Evaluation (or approximation) of a given function</a:t>
                </a:r>
              </a:p>
              <a:p>
                <a:pPr>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444352" cy="707886"/>
          </a:xfrm>
          <a:prstGeom prst="rect">
            <a:avLst/>
          </a:prstGeom>
          <a:noFill/>
        </p:spPr>
        <p:txBody>
          <a:bodyPr wrap="none" rtlCol="0">
            <a:spAutoFit/>
          </a:bodyPr>
          <a:lstStyle/>
          <a:p>
            <a:r>
              <a:rPr lang="en-US" sz="4000" dirty="0"/>
              <a:t>1</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00B050"/>
                </a:solidFill>
              </a:rPr>
              <a:t>1</a:t>
            </a:r>
          </a:p>
        </p:txBody>
      </p:sp>
    </p:spTree>
    <p:extLst>
      <p:ext uri="{BB962C8B-B14F-4D97-AF65-F5344CB8AC3E}">
        <p14:creationId xmlns:p14="http://schemas.microsoft.com/office/powerpoint/2010/main" val="14713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00"/>
                                  </p:iterate>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3C44E5-8913-2FAD-D400-9DAA928A32CF}"/>
              </a:ext>
            </a:extLst>
          </p:cNvPr>
          <p:cNvPicPr>
            <a:picLocks noChangeAspect="1"/>
          </p:cNvPicPr>
          <p:nvPr/>
        </p:nvPicPr>
        <p:blipFill>
          <a:blip r:embed="rId2"/>
          <a:stretch>
            <a:fillRect/>
          </a:stretch>
        </p:blipFill>
        <p:spPr>
          <a:xfrm>
            <a:off x="992936" y="875609"/>
            <a:ext cx="10206127" cy="5252815"/>
          </a:xfrm>
          <a:prstGeom prst="rect">
            <a:avLst/>
          </a:prstGeom>
        </p:spPr>
      </p:pic>
    </p:spTree>
    <p:extLst>
      <p:ext uri="{BB962C8B-B14F-4D97-AF65-F5344CB8AC3E}">
        <p14:creationId xmlns:p14="http://schemas.microsoft.com/office/powerpoint/2010/main" val="421221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solidFill>
                  <a:srgbClr val="00B050"/>
                </a:solidFill>
              </a:rPr>
              <a:t>Economics and Finance</a:t>
            </a:r>
            <a:r>
              <a:rPr lang="en-US" sz="3200" b="0" dirty="0"/>
              <a:t>: </a:t>
            </a:r>
          </a:p>
          <a:p>
            <a:pPr lvl="1">
              <a:buClr>
                <a:schemeClr val="tx1"/>
              </a:buClr>
            </a:pPr>
            <a:r>
              <a:rPr lang="en-US" sz="3200" dirty="0">
                <a:solidFill>
                  <a:schemeClr val="accent1"/>
                </a:solidFill>
              </a:rPr>
              <a:t>Stock price prediction</a:t>
            </a:r>
            <a:r>
              <a:rPr lang="en-US" sz="3200" dirty="0"/>
              <a:t>: P</a:t>
            </a:r>
            <a:r>
              <a:rPr lang="en-US" sz="3200" b="0" dirty="0"/>
              <a:t>redict stock prices based on historical data and other relevant factors.</a:t>
            </a:r>
          </a:p>
          <a:p>
            <a:pPr lvl="1">
              <a:buClr>
                <a:schemeClr val="tx1"/>
              </a:buClr>
            </a:pPr>
            <a:r>
              <a:rPr lang="en-US" sz="3200" b="0" dirty="0">
                <a:solidFill>
                  <a:schemeClr val="accent1"/>
                </a:solidFill>
              </a:rPr>
              <a:t>Econometric analysis</a:t>
            </a:r>
            <a:r>
              <a:rPr lang="en-US" sz="3200" b="0" dirty="0"/>
              <a:t>: Study the relationships between economic variables like GDP, inflation, and interest rates.</a:t>
            </a:r>
            <a:endParaRPr lang="en-US" sz="3200" dirty="0">
              <a:solidFill>
                <a:srgbClr val="00B050"/>
              </a:solidFill>
            </a:endParaRPr>
          </a:p>
        </p:txBody>
      </p:sp>
      <p:pic>
        <p:nvPicPr>
          <p:cNvPr id="1026" name="Picture 2" descr="Stock market - Free business and finance icons">
            <a:extLst>
              <a:ext uri="{FF2B5EF4-FFF2-40B4-BE49-F238E27FC236}">
                <a16:creationId xmlns:a16="http://schemas.microsoft.com/office/drawing/2014/main" id="{FDD67178-2361-AAE6-B4D8-FE33DD51DE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564" y="4374356"/>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conomics Course Stock Illustrations – 249 Economics Course Stock  Illustrations, Vectors &amp; Clipart - Dreamstime">
            <a:extLst>
              <a:ext uri="{FF2B5EF4-FFF2-40B4-BE49-F238E27FC236}">
                <a16:creationId xmlns:a16="http://schemas.microsoft.com/office/drawing/2014/main" id="{E92EF32A-78DE-8BDC-5C04-CD90EDB4E3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2052" y="4226770"/>
            <a:ext cx="2631230" cy="2631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923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solidFill>
                  <a:srgbClr val="00B050"/>
                </a:solidFill>
              </a:rPr>
              <a:t>Medicine and Healthcare</a:t>
            </a:r>
            <a:r>
              <a:rPr lang="en-US" sz="3200" b="0" dirty="0"/>
              <a:t>: </a:t>
            </a:r>
          </a:p>
          <a:p>
            <a:pPr lvl="1">
              <a:buClr>
                <a:schemeClr val="tx1"/>
              </a:buClr>
            </a:pPr>
            <a:r>
              <a:rPr lang="en-US" sz="3200" dirty="0">
                <a:solidFill>
                  <a:schemeClr val="accent1"/>
                </a:solidFill>
              </a:rPr>
              <a:t>Medical research</a:t>
            </a:r>
            <a:r>
              <a:rPr lang="en-US" sz="3200" dirty="0"/>
              <a:t>: Understand the relationship between factors such as age, genetics, and lifestyle on health outcomes.</a:t>
            </a:r>
            <a:r>
              <a:rPr lang="en-US" sz="3200" dirty="0">
                <a:solidFill>
                  <a:schemeClr val="accent1"/>
                </a:solidFill>
              </a:rPr>
              <a:t> </a:t>
            </a:r>
          </a:p>
          <a:p>
            <a:pPr lvl="1">
              <a:buClr>
                <a:schemeClr val="tx1"/>
              </a:buClr>
            </a:pPr>
            <a:r>
              <a:rPr lang="en-US" sz="3200" dirty="0">
                <a:solidFill>
                  <a:schemeClr val="accent1"/>
                </a:solidFill>
              </a:rPr>
              <a:t>Disease prediction: </a:t>
            </a:r>
            <a:r>
              <a:rPr lang="en-US" sz="3200" dirty="0"/>
              <a:t>Predicting the probability of disease occurrence based on risk factors like smoking, diet, and exercise.</a:t>
            </a:r>
          </a:p>
        </p:txBody>
      </p:sp>
      <p:pic>
        <p:nvPicPr>
          <p:cNvPr id="2050" name="Picture 2" descr="Red Cross Stock Illustrations – 93,642 Red Cross Stock Illustrations,  Vectors &amp; Clipart - Dreamstime">
            <a:extLst>
              <a:ext uri="{FF2B5EF4-FFF2-40B4-BE49-F238E27FC236}">
                <a16:creationId xmlns:a16="http://schemas.microsoft.com/office/drawing/2014/main" id="{86F7973B-D6FD-E841-8BBA-116CA786E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4336" y="4681057"/>
            <a:ext cx="1883328" cy="1883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022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a:solidFill>
                  <a:srgbClr val="C00000"/>
                </a:solidFill>
              </a:rPr>
              <a:t>Regression</a:t>
            </a:r>
            <a:endParaRPr lang="en-US" dirty="0">
              <a:solidFill>
                <a:srgbClr val="C00000"/>
              </a:solidFill>
            </a:endParaRP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solidFill>
                  <a:srgbClr val="00B050"/>
                </a:solidFill>
              </a:rPr>
              <a:t>Sports Analytics: </a:t>
            </a:r>
          </a:p>
          <a:p>
            <a:pPr lvl="1">
              <a:buClr>
                <a:schemeClr val="tx1"/>
              </a:buClr>
            </a:pPr>
            <a:r>
              <a:rPr lang="en-US" sz="3200" b="0" dirty="0">
                <a:solidFill>
                  <a:schemeClr val="accent1"/>
                </a:solidFill>
              </a:rPr>
              <a:t>Player performance forecast</a:t>
            </a:r>
            <a:r>
              <a:rPr lang="en-US" sz="3200" b="0" dirty="0"/>
              <a:t>:</a:t>
            </a:r>
            <a:r>
              <a:rPr lang="en-US" sz="3200" b="0" dirty="0">
                <a:solidFill>
                  <a:srgbClr val="00B050"/>
                </a:solidFill>
              </a:rPr>
              <a:t> </a:t>
            </a:r>
            <a:r>
              <a:rPr lang="en-US" sz="3200" b="0" dirty="0"/>
              <a:t>Predicting player performance in sports like baseball, basketball, or soccer based on historical data. </a:t>
            </a:r>
          </a:p>
          <a:p>
            <a:pPr lvl="1">
              <a:buClr>
                <a:schemeClr val="tx1"/>
              </a:buClr>
            </a:pPr>
            <a:r>
              <a:rPr lang="en-US" sz="3200" b="0" dirty="0">
                <a:solidFill>
                  <a:schemeClr val="accent1"/>
                </a:solidFill>
              </a:rPr>
              <a:t>Game outcome prediction</a:t>
            </a:r>
            <a:r>
              <a:rPr lang="en-US" sz="3200" b="0" dirty="0"/>
              <a:t>: Predicting the outcome of games based on team statistics and other factors.</a:t>
            </a:r>
            <a:endParaRPr lang="en-US" sz="3200" dirty="0"/>
          </a:p>
        </p:txBody>
      </p:sp>
      <p:pic>
        <p:nvPicPr>
          <p:cNvPr id="3074" name="Picture 2" descr="Digital Sports Clipart Sport Equipment Graphics Sports - Etsy">
            <a:extLst>
              <a:ext uri="{FF2B5EF4-FFF2-40B4-BE49-F238E27FC236}">
                <a16:creationId xmlns:a16="http://schemas.microsoft.com/office/drawing/2014/main" id="{D650396C-C263-2F64-732C-B18ABF530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4840" y="4719769"/>
            <a:ext cx="247650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Legends profile: Michael Jordan | NBA.com">
            <a:extLst>
              <a:ext uri="{FF2B5EF4-FFF2-40B4-BE49-F238E27FC236}">
                <a16:creationId xmlns:a16="http://schemas.microsoft.com/office/drawing/2014/main" id="{B61DD80A-1507-5607-7E53-1DC914CAF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7437" y="4843594"/>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42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solidFill>
                  <a:srgbClr val="00B050"/>
                </a:solidFill>
              </a:rPr>
              <a:t>Environmental Science: </a:t>
            </a:r>
          </a:p>
          <a:p>
            <a:pPr lvl="1">
              <a:buClr>
                <a:schemeClr val="tx1"/>
              </a:buClr>
            </a:pPr>
            <a:r>
              <a:rPr lang="en-US" sz="3200" b="0" dirty="0">
                <a:solidFill>
                  <a:schemeClr val="accent1"/>
                </a:solidFill>
              </a:rPr>
              <a:t>Climate modeling</a:t>
            </a:r>
            <a:r>
              <a:rPr lang="en-US" sz="3200" b="0" dirty="0"/>
              <a:t>:</a:t>
            </a:r>
            <a:r>
              <a:rPr lang="en-US" sz="3200" b="0" dirty="0">
                <a:solidFill>
                  <a:srgbClr val="00B050"/>
                </a:solidFill>
              </a:rPr>
              <a:t> </a:t>
            </a:r>
            <a:r>
              <a:rPr lang="en-US" sz="3200" b="0" dirty="0"/>
              <a:t>Model climate change variables like temperature, precipitation, and sea levels. </a:t>
            </a:r>
          </a:p>
          <a:p>
            <a:pPr lvl="1">
              <a:buClr>
                <a:schemeClr val="tx1"/>
              </a:buClr>
            </a:pPr>
            <a:r>
              <a:rPr lang="en-US" sz="3200" b="0" dirty="0">
                <a:solidFill>
                  <a:schemeClr val="accent1"/>
                </a:solidFill>
              </a:rPr>
              <a:t>Pollution analysis</a:t>
            </a:r>
            <a:r>
              <a:rPr lang="en-US" sz="3200" b="0" dirty="0"/>
              <a:t>: Analyze the relationship between pollution levels and various factors like industrial activity and population.</a:t>
            </a:r>
            <a:endParaRPr lang="en-US" sz="3200" dirty="0"/>
          </a:p>
        </p:txBody>
      </p:sp>
      <p:pic>
        <p:nvPicPr>
          <p:cNvPr id="5" name="Picture 4">
            <a:extLst>
              <a:ext uri="{FF2B5EF4-FFF2-40B4-BE49-F238E27FC236}">
                <a16:creationId xmlns:a16="http://schemas.microsoft.com/office/drawing/2014/main" id="{BDED3806-C7C2-EADE-C3EE-9EF0DBDE9006}"/>
              </a:ext>
            </a:extLst>
          </p:cNvPr>
          <p:cNvPicPr>
            <a:picLocks noChangeAspect="1"/>
          </p:cNvPicPr>
          <p:nvPr/>
        </p:nvPicPr>
        <p:blipFill>
          <a:blip r:embed="rId3"/>
          <a:stretch>
            <a:fillRect/>
          </a:stretch>
        </p:blipFill>
        <p:spPr>
          <a:xfrm>
            <a:off x="3158957" y="4586924"/>
            <a:ext cx="5625119" cy="2271076"/>
          </a:xfrm>
          <a:prstGeom prst="rect">
            <a:avLst/>
          </a:prstGeom>
        </p:spPr>
      </p:pic>
    </p:spTree>
    <p:extLst>
      <p:ext uri="{BB962C8B-B14F-4D97-AF65-F5344CB8AC3E}">
        <p14:creationId xmlns:p14="http://schemas.microsoft.com/office/powerpoint/2010/main" val="343421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4832059" y="1785332"/>
                <a:ext cx="6442493" cy="4031873"/>
              </a:xfrm>
              <a:prstGeom prst="rect">
                <a:avLst/>
              </a:prstGeom>
            </p:spPr>
            <p:txBody>
              <a:bodyPr wrap="square">
                <a:spAutoFit/>
              </a:bodyPr>
              <a:lstStyle/>
              <a:p>
                <a:pPr marL="457200" indent="-457200">
                  <a:buFont typeface="Arial" panose="020B0604020202020204" pitchFamily="34" charset="0"/>
                  <a:buChar char="•"/>
                </a:pPr>
                <a:r>
                  <a:rPr lang="en-US" sz="3200" dirty="0"/>
                  <a:t>Let </a:t>
                </a:r>
                <a14:m>
                  <m:oMath xmlns:m="http://schemas.openxmlformats.org/officeDocument/2006/math">
                    <m:r>
                      <a:rPr lang="en-US" sz="3200" i="1" smtClean="0">
                        <a:solidFill>
                          <a:srgbClr val="C00000"/>
                        </a:solidFill>
                        <a:latin typeface="Cambria Math" panose="02040503050406030204" pitchFamily="18" charset="0"/>
                      </a:rPr>
                      <m:t>𝐴</m:t>
                    </m:r>
                  </m:oMath>
                </a14:m>
                <a:r>
                  <a:rPr lang="en-US" sz="3200" dirty="0"/>
                  <a:t> be a set of </a:t>
                </a:r>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t> observations, each with </a:t>
                </a:r>
                <a14:m>
                  <m:oMath xmlns:m="http://schemas.openxmlformats.org/officeDocument/2006/math">
                    <m:r>
                      <a:rPr lang="en-US" sz="3200" b="0" i="1" smtClean="0">
                        <a:solidFill>
                          <a:srgbClr val="C00000"/>
                        </a:solidFill>
                        <a:latin typeface="Cambria Math" panose="02040503050406030204" pitchFamily="18" charset="0"/>
                      </a:rPr>
                      <m:t>𝑑</m:t>
                    </m:r>
                  </m:oMath>
                </a14:m>
                <a:r>
                  <a:rPr lang="en-US" sz="3200" dirty="0"/>
                  <a:t> features</a:t>
                </a:r>
              </a:p>
              <a:p>
                <a:pPr marL="457200" indent="-457200">
                  <a:buFont typeface="Arial" panose="020B0604020202020204" pitchFamily="34" charset="0"/>
                  <a:buChar char="•"/>
                </a:pPr>
                <a:r>
                  <a:rPr lang="en-US" sz="3200" dirty="0"/>
                  <a:t>Let </a:t>
                </a:r>
                <a14:m>
                  <m:oMath xmlns:m="http://schemas.openxmlformats.org/officeDocument/2006/math">
                    <m:r>
                      <a:rPr lang="en-US" sz="3200" b="0" i="1" smtClean="0">
                        <a:solidFill>
                          <a:srgbClr val="C00000"/>
                        </a:solidFill>
                        <a:latin typeface="Cambria Math" panose="02040503050406030204" pitchFamily="18" charset="0"/>
                      </a:rPr>
                      <m:t>𝑏</m:t>
                    </m:r>
                  </m:oMath>
                </a14:m>
                <a:r>
                  <a:rPr lang="en-US" sz="3200" dirty="0"/>
                  <a:t> be the vector of outcomes/labels for each observation</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Find the vector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oMath>
                </a14:m>
                <a:endParaRPr lang="en-US" sz="3200" b="0" dirty="0">
                  <a:solidFill>
                    <a:srgbClr val="C00000"/>
                  </a:solidFill>
                </a:endParaRP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4832059" y="1785332"/>
                <a:ext cx="6442493" cy="4031873"/>
              </a:xfrm>
              <a:prstGeom prst="rect">
                <a:avLst/>
              </a:prstGeom>
              <a:blipFill>
                <a:blip r:embed="rId2"/>
                <a:stretch>
                  <a:fillRect l="-2176" t="-1815" b="-42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58120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Review</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1077218"/>
              </a:xfrm>
              <a:prstGeom prst="rect">
                <a:avLst/>
              </a:prstGeom>
            </p:spPr>
            <p:txBody>
              <a:bodyPr wrap="square">
                <a:spAutoFit/>
              </a:bodyPr>
              <a:lstStyle/>
              <a:p>
                <a:pPr marL="457200" indent="-457200">
                  <a:buClr>
                    <a:schemeClr val="tx1"/>
                  </a:buClr>
                  <a:buFont typeface="Arial" panose="020B0604020202020204" pitchFamily="34" charset="0"/>
                  <a:buChar char="•"/>
                </a:pPr>
                <a:r>
                  <a:rPr lang="en-US" sz="3200" dirty="0"/>
                  <a:t>What are conditions for finding </a:t>
                </a:r>
                <a14:m>
                  <m:oMath xmlns:m="http://schemas.openxmlformats.org/officeDocument/2006/math">
                    <m:r>
                      <a:rPr lang="en-US" sz="3200" i="1" smtClean="0">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oMath>
                </a14:m>
                <a:r>
                  <a:rPr lang="en-US" sz="3200" dirty="0"/>
                  <a:t>?</a:t>
                </a: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1077218"/>
              </a:xfrm>
              <a:prstGeom prst="rect">
                <a:avLst/>
              </a:prstGeom>
              <a:blipFill>
                <a:blip r:embed="rId2"/>
                <a:stretch>
                  <a:fillRect l="-2457" t="-7345" b="-180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66499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Review</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2554545"/>
              </a:xfrm>
              <a:prstGeom prst="rect">
                <a:avLst/>
              </a:prstGeom>
            </p:spPr>
            <p:txBody>
              <a:bodyPr wrap="square">
                <a:spAutoFit/>
              </a:bodyPr>
              <a:lstStyle/>
              <a:p>
                <a:pPr marL="457200" indent="-457200">
                  <a:buClr>
                    <a:schemeClr val="tx1"/>
                  </a:buClr>
                  <a:buFont typeface="Arial" panose="020B0604020202020204" pitchFamily="34" charset="0"/>
                  <a:buChar char="•"/>
                </a:pPr>
                <a:r>
                  <a:rPr lang="en-US" sz="3200" dirty="0"/>
                  <a:t>What are conditions for finding </a:t>
                </a:r>
                <a14:m>
                  <m:oMath xmlns:m="http://schemas.openxmlformats.org/officeDocument/2006/math">
                    <m:r>
                      <a:rPr lang="en-US" sz="3200" i="1" smtClean="0">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oMath>
                </a14:m>
                <a:r>
                  <a:rPr lang="en-US" sz="3200" dirty="0"/>
                  <a:t>?</a:t>
                </a:r>
              </a:p>
              <a:p>
                <a:pPr marL="457200" indent="-457200">
                  <a:buClr>
                    <a:schemeClr val="tx1"/>
                  </a:buClr>
                  <a:buFont typeface="Arial" panose="020B0604020202020204" pitchFamily="34" charset="0"/>
                  <a:buChar char="•"/>
                </a:pPr>
                <a:endParaRPr lang="en-US" sz="3200" dirty="0"/>
              </a:p>
              <a:p>
                <a:pPr marL="457200" indent="-457200">
                  <a:buClr>
                    <a:schemeClr val="tx1"/>
                  </a:buClr>
                  <a:buFont typeface="Arial" panose="020B0604020202020204" pitchFamily="34" charset="0"/>
                  <a:buChar char="•"/>
                </a:pPr>
                <a:r>
                  <a:rPr lang="en-US" sz="3200" dirty="0"/>
                  <a:t>If the system is inconsistent, there are no solutions</a:t>
                </a: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2554545"/>
              </a:xfrm>
              <a:prstGeom prst="rect">
                <a:avLst/>
              </a:prstGeom>
              <a:blipFill>
                <a:blip r:embed="rId2"/>
                <a:stretch>
                  <a:fillRect l="-2457" t="-3103" b="-69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917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Review</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5016758"/>
              </a:xfrm>
              <a:prstGeom prst="rect">
                <a:avLst/>
              </a:prstGeom>
            </p:spPr>
            <p:txBody>
              <a:bodyPr wrap="square">
                <a:spAutoFit/>
              </a:bodyPr>
              <a:lstStyle/>
              <a:p>
                <a:pPr marL="457200" indent="-457200">
                  <a:buClr>
                    <a:schemeClr val="tx1"/>
                  </a:buClr>
                  <a:buFont typeface="Arial" panose="020B0604020202020204" pitchFamily="34" charset="0"/>
                  <a:buChar char="•"/>
                </a:pPr>
                <a:r>
                  <a:rPr lang="en-US" sz="3200" dirty="0"/>
                  <a:t>What are conditions for finding </a:t>
                </a:r>
                <a14:m>
                  <m:oMath xmlns:m="http://schemas.openxmlformats.org/officeDocument/2006/math">
                    <m:r>
                      <a:rPr lang="en-US" sz="3200" i="1" smtClean="0">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oMath>
                </a14:m>
                <a:r>
                  <a:rPr lang="en-US" sz="3200" dirty="0"/>
                  <a:t>?</a:t>
                </a:r>
              </a:p>
              <a:p>
                <a:pPr marL="457200" indent="-457200">
                  <a:buClr>
                    <a:schemeClr val="tx1"/>
                  </a:buClr>
                  <a:buFont typeface="Arial" panose="020B0604020202020204" pitchFamily="34" charset="0"/>
                  <a:buChar char="•"/>
                </a:pPr>
                <a:endParaRPr lang="en-US" sz="3200" dirty="0"/>
              </a:p>
              <a:p>
                <a:pPr marL="457200" indent="-457200">
                  <a:buClr>
                    <a:schemeClr val="tx1"/>
                  </a:buClr>
                  <a:buFont typeface="Arial" panose="020B0604020202020204" pitchFamily="34" charset="0"/>
                  <a:buChar char="•"/>
                </a:pPr>
                <a:r>
                  <a:rPr lang="en-US" sz="3200" dirty="0"/>
                  <a:t>If the system is inconsistent, there are no solutions</a:t>
                </a:r>
              </a:p>
              <a:p>
                <a:pPr marL="457200" indent="-457200">
                  <a:buClr>
                    <a:schemeClr val="tx1"/>
                  </a:buClr>
                  <a:buFont typeface="Arial" panose="020B0604020202020204" pitchFamily="34" charset="0"/>
                  <a:buChar char="•"/>
                </a:pPr>
                <a:endParaRPr lang="en-US" sz="3200" dirty="0"/>
              </a:p>
              <a:p>
                <a:pPr marL="457200" indent="-457200">
                  <a:buClr>
                    <a:schemeClr val="tx1"/>
                  </a:buClr>
                  <a:buFont typeface="Arial" panose="020B0604020202020204" pitchFamily="34" charset="0"/>
                  <a:buChar char="•"/>
                </a:pPr>
                <a:r>
                  <a:rPr lang="en-US" sz="3200" dirty="0"/>
                  <a:t>Can check for consistency by looking at the rank of the coefficient matrix and the augmented matrix</a:t>
                </a: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5016758"/>
              </a:xfrm>
              <a:prstGeom prst="rect">
                <a:avLst/>
              </a:prstGeom>
              <a:blipFill>
                <a:blip r:embed="rId2"/>
                <a:stretch>
                  <a:fillRect l="-2457" t="-1580" b="-30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77259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Review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t>For a square matrix </a:t>
                </a:r>
                <a14:m>
                  <m:oMath xmlns:m="http://schemas.openxmlformats.org/officeDocument/2006/math">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sup>
                    </m:sSup>
                  </m:oMath>
                </a14:m>
                <a:r>
                  <a:rPr lang="en-US" sz="3200" dirty="0"/>
                  <a:t>, if </a:t>
                </a:r>
                <a14:m>
                  <m:oMath xmlns:m="http://schemas.openxmlformats.org/officeDocument/2006/math">
                    <m:r>
                      <a:rPr lang="en-US" sz="3200" i="1">
                        <a:solidFill>
                          <a:srgbClr val="C00000"/>
                        </a:solidFill>
                        <a:latin typeface="Cambria Math" panose="02040503050406030204" pitchFamily="18" charset="0"/>
                      </a:rPr>
                      <m:t>𝐴</m:t>
                    </m:r>
                  </m:oMath>
                </a14:m>
                <a:r>
                  <a:rPr lang="en-US" sz="3200" dirty="0"/>
                  <a:t> is full rank, i.e., </a:t>
                </a:r>
                <a14:m>
                  <m:oMath xmlns:m="http://schemas.openxmlformats.org/officeDocument/2006/math">
                    <m:r>
                      <m:rPr>
                        <m:sty m:val="p"/>
                      </m:rPr>
                      <a:rPr lang="en-US" sz="3200" b="0" i="0" smtClean="0">
                        <a:solidFill>
                          <a:srgbClr val="C00000"/>
                        </a:solidFill>
                        <a:latin typeface="Cambria Math" panose="02040503050406030204" pitchFamily="18" charset="0"/>
                      </a:rPr>
                      <m:t>rank</m:t>
                    </m:r>
                    <m:d>
                      <m:dPr>
                        <m:ctrlPr>
                          <a:rPr lang="en-US" sz="3200" b="0" i="1" smtClean="0">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oMath>
                </a14:m>
                <a:r>
                  <a:rPr lang="en-US" sz="3200" dirty="0"/>
                  <a:t>, then </a:t>
                </a:r>
                <a14:m>
                  <m:oMath xmlns:m="http://schemas.openxmlformats.org/officeDocument/2006/math">
                    <m:r>
                      <a:rPr lang="en-US" sz="3200" i="1">
                        <a:solidFill>
                          <a:srgbClr val="C00000"/>
                        </a:solidFill>
                        <a:latin typeface="Cambria Math" panose="02040503050406030204" pitchFamily="18" charset="0"/>
                      </a:rPr>
                      <m:t>𝐴</m:t>
                    </m:r>
                  </m:oMath>
                </a14:m>
                <a:r>
                  <a:rPr lang="en-US" sz="3200" dirty="0"/>
                  <a:t> has an inverse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−1</m:t>
                        </m:r>
                      </m:sup>
                    </m:sSup>
                  </m:oMath>
                </a14:m>
                <a:r>
                  <a:rPr lang="en-US" sz="3200" dirty="0">
                    <a:solidFill>
                      <a:srgbClr val="C00000"/>
                    </a:solidFill>
                  </a:rPr>
                  <a:t> </a:t>
                </a:r>
                <a14:m>
                  <m:oMath xmlns:m="http://schemas.openxmlformats.org/officeDocument/2006/math">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𝑛</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𝑛</m:t>
                        </m:r>
                      </m:sup>
                    </m:sSup>
                  </m:oMath>
                </a14:m>
                <a:r>
                  <a:rPr lang="en-US" sz="3200" dirty="0"/>
                  <a:t> such that </a:t>
                </a:r>
                <a14:m>
                  <m:oMath xmlns:m="http://schemas.openxmlformats.org/officeDocument/2006/math">
                    <m:r>
                      <a:rPr lang="en-US" sz="3200" b="0" i="1" smtClean="0">
                        <a:solidFill>
                          <a:srgbClr val="C00000"/>
                        </a:solidFill>
                        <a:latin typeface="Cambria Math" panose="02040503050406030204" pitchFamily="18" charset="0"/>
                      </a:rPr>
                      <m:t>𝐴</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−1</m:t>
                        </m:r>
                      </m:sup>
                    </m:sSup>
                    <m:r>
                      <a:rPr lang="en-US" sz="3200" b="0" i="1" smtClean="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a:rPr lang="en-US" sz="3200" i="1">
                            <a:solidFill>
                              <a:srgbClr val="C00000"/>
                            </a:solidFill>
                            <a:latin typeface="Cambria Math" panose="02040503050406030204" pitchFamily="18" charset="0"/>
                          </a:rPr>
                          <m:t>−1</m:t>
                        </m:r>
                      </m:sup>
                    </m:sSup>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𝕀</m:t>
                        </m:r>
                      </m:e>
                      <m:sub>
                        <m:r>
                          <a:rPr lang="en-US" sz="3200" b="0" i="1" smtClean="0">
                            <a:solidFill>
                              <a:srgbClr val="C00000"/>
                            </a:solidFill>
                            <a:latin typeface="Cambria Math" panose="02040503050406030204" pitchFamily="18" charset="0"/>
                          </a:rPr>
                          <m:t>𝑛</m:t>
                        </m:r>
                      </m:sub>
                    </m:sSub>
                  </m:oMath>
                </a14:m>
                <a:endParaRPr lang="en-US" sz="3200" dirty="0"/>
              </a:p>
              <a:p>
                <a:pPr>
                  <a:buClr>
                    <a:schemeClr val="tx1"/>
                  </a:buClr>
                </a:pPr>
                <a:endParaRPr lang="en-US" sz="3200" dirty="0"/>
              </a:p>
              <a:p>
                <a:pPr>
                  <a:buClr>
                    <a:schemeClr val="tx1"/>
                  </a:buClr>
                </a:pPr>
                <a:endParaRPr lang="en-US" sz="3200" dirty="0"/>
              </a:p>
              <a:p>
                <a:pPr>
                  <a:buClr>
                    <a:schemeClr val="tx1"/>
                  </a:buClr>
                </a:pPr>
                <a:r>
                  <a:rPr lang="en-US" sz="3200" b="0" dirty="0"/>
                  <a:t>For a general matrix </a:t>
                </a:r>
                <a14:m>
                  <m:oMath xmlns:m="http://schemas.openxmlformats.org/officeDocument/2006/math">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𝑑</m:t>
                        </m:r>
                      </m:sup>
                    </m:sSup>
                  </m:oMath>
                </a14:m>
                <a:r>
                  <a:rPr lang="en-US" sz="3200" dirty="0"/>
                  <a:t> with linearly independent columns, the Moore-Penrose inverse/pseudoinverse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m:rPr>
                            <m:nor/>
                          </m:rPr>
                          <a:rPr lang="en-US" smtClean="0">
                            <a:solidFill>
                              <a:srgbClr val="C00000"/>
                            </a:solidFill>
                          </a:rPr>
                          <m:t>†</m:t>
                        </m:r>
                      </m:sup>
                    </m:sSup>
                  </m:oMath>
                </a14:m>
                <a:r>
                  <a:rPr lang="en-US" sz="3200" dirty="0"/>
                  <a:t> of </a:t>
                </a:r>
                <a14:m>
                  <m:oMath xmlns:m="http://schemas.openxmlformats.org/officeDocument/2006/math">
                    <m:r>
                      <a:rPr lang="en-US" sz="3200" i="1">
                        <a:solidFill>
                          <a:srgbClr val="C00000"/>
                        </a:solidFill>
                        <a:latin typeface="Cambria Math" panose="02040503050406030204" pitchFamily="18" charset="0"/>
                      </a:rPr>
                      <m:t>𝐴</m:t>
                    </m:r>
                  </m:oMath>
                </a14:m>
                <a:r>
                  <a:rPr lang="en-US" sz="3200" dirty="0"/>
                  <a:t> satisfies </a:t>
                </a:r>
                <a14:m>
                  <m:oMath xmlns:m="http://schemas.openxmlformats.org/officeDocument/2006/math">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m:rPr>
                            <m:nor/>
                          </m:rPr>
                          <a:rPr lang="en-US" sz="3200">
                            <a:solidFill>
                              <a:srgbClr val="C00000"/>
                            </a:solidFill>
                          </a:rPr>
                          <m:t>†</m:t>
                        </m:r>
                      </m:sup>
                    </m:sSup>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𝐴</m:t>
                            </m:r>
                          </m:e>
                        </m:d>
                      </m:e>
                      <m:sup>
                        <m:r>
                          <a:rPr lang="en-US" sz="3200" b="0" i="1" smtClean="0">
                            <a:solidFill>
                              <a:srgbClr val="C00000"/>
                            </a:solidFill>
                            <a:latin typeface="Cambria Math" panose="02040503050406030204" pitchFamily="18" charset="0"/>
                          </a:rPr>
                          <m:t>−1</m:t>
                        </m:r>
                      </m:sup>
                    </m:sSup>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m:t>
                        </m:r>
                      </m:sup>
                    </m:sSup>
                  </m:oMath>
                </a14:m>
                <a:r>
                  <a:rPr lang="en-US" sz="3200" dirty="0"/>
                  <a:t> so that </a:t>
                </a:r>
                <a14:m>
                  <m:oMath xmlns:m="http://schemas.openxmlformats.org/officeDocument/2006/math">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m:rPr>
                            <m:nor/>
                          </m:rPr>
                          <a:rPr lang="en-US" sz="3200">
                            <a:solidFill>
                              <a:srgbClr val="C00000"/>
                            </a:solidFill>
                          </a:rPr>
                          <m:t>†</m:t>
                        </m:r>
                      </m:sup>
                    </m:sSup>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𝕀</m:t>
                        </m:r>
                      </m:e>
                      <m:sub>
                        <m:r>
                          <a:rPr lang="en-US" sz="3200" b="0" i="1" smtClean="0">
                            <a:solidFill>
                              <a:srgbClr val="C00000"/>
                            </a:solidFill>
                            <a:latin typeface="Cambria Math" panose="02040503050406030204" pitchFamily="18" charset="0"/>
                          </a:rPr>
                          <m:t>𝑑</m:t>
                        </m:r>
                      </m:sub>
                    </m:sSub>
                  </m:oMath>
                </a14:m>
                <a:r>
                  <a:rPr lang="en-US" sz="3200" dirty="0"/>
                  <a:t> </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3"/>
                <a:stretch>
                  <a:fillRect l="-1333" t="-2801"/>
                </a:stretch>
              </a:blipFill>
            </p:spPr>
            <p:txBody>
              <a:bodyPr/>
              <a:lstStyle/>
              <a:p>
                <a:r>
                  <a:rPr lang="en-US">
                    <a:noFill/>
                  </a:rPr>
                  <a:t> </a:t>
                </a:r>
              </a:p>
            </p:txBody>
          </p:sp>
        </mc:Fallback>
      </mc:AlternateContent>
    </p:spTree>
    <p:extLst>
      <p:ext uri="{BB962C8B-B14F-4D97-AF65-F5344CB8AC3E}">
        <p14:creationId xmlns:p14="http://schemas.microsoft.com/office/powerpoint/2010/main" val="3128757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solidFill>
                      <a:srgbClr val="00B050"/>
                    </a:solidFill>
                  </a:rPr>
                  <a:t>Input</a:t>
                </a:r>
                <a:r>
                  <a:rPr lang="en-US" dirty="0"/>
                  <a:t>: Elements of an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pPr>
                  <a:buClr>
                    <a:schemeClr val="tx1"/>
                  </a:buClr>
                </a:pPr>
                <a:r>
                  <a:rPr lang="en-US" dirty="0">
                    <a:solidFill>
                      <a:srgbClr val="00B050"/>
                    </a:solidFill>
                  </a:rPr>
                  <a:t>Output</a:t>
                </a:r>
                <a:r>
                  <a:rPr lang="en-US" dirty="0"/>
                  <a:t>: Evaluation (or approximation) of a given function</a:t>
                </a:r>
              </a:p>
              <a:p>
                <a:pPr>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704039" cy="707886"/>
          </a:xfrm>
          <a:prstGeom prst="rect">
            <a:avLst/>
          </a:prstGeom>
          <a:noFill/>
        </p:spPr>
        <p:txBody>
          <a:bodyPr wrap="none" rtlCol="0">
            <a:spAutoFit/>
          </a:bodyPr>
          <a:lstStyle/>
          <a:p>
            <a:r>
              <a:rPr lang="en-US" sz="4000" dirty="0"/>
              <a:t>10</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00B050"/>
                </a:solidFill>
              </a:rPr>
              <a:t>1</a:t>
            </a:r>
          </a:p>
        </p:txBody>
      </p:sp>
    </p:spTree>
    <p:extLst>
      <p:ext uri="{BB962C8B-B14F-4D97-AF65-F5344CB8AC3E}">
        <p14:creationId xmlns:p14="http://schemas.microsoft.com/office/powerpoint/2010/main" val="22943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Review</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4031873"/>
              </a:xfrm>
              <a:prstGeom prst="rect">
                <a:avLst/>
              </a:prstGeom>
            </p:spPr>
            <p:txBody>
              <a:bodyPr wrap="square">
                <a:spAutoFit/>
              </a:bodyPr>
              <a:lstStyle/>
              <a:p>
                <a:pPr marL="457200" indent="-457200">
                  <a:buClr>
                    <a:schemeClr val="tx1"/>
                  </a:buClr>
                  <a:buFont typeface="Arial" panose="020B0604020202020204" pitchFamily="34" charset="0"/>
                  <a:buChar char="•"/>
                </a:pPr>
                <a:r>
                  <a:rPr lang="en-US" sz="3200" dirty="0"/>
                  <a:t>What are conditions for finding </a:t>
                </a:r>
                <a14:m>
                  <m:oMath xmlns:m="http://schemas.openxmlformats.org/officeDocument/2006/math">
                    <m:r>
                      <a:rPr lang="en-US" sz="3200" i="1" smtClean="0">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oMath>
                </a14:m>
                <a:r>
                  <a:rPr lang="en-US" sz="3200" dirty="0"/>
                  <a:t>?</a:t>
                </a:r>
              </a:p>
              <a:p>
                <a:pPr marL="457200" indent="-457200">
                  <a:buClr>
                    <a:schemeClr val="tx1"/>
                  </a:buClr>
                  <a:buFont typeface="Arial" panose="020B0604020202020204" pitchFamily="34" charset="0"/>
                  <a:buChar char="•"/>
                </a:pPr>
                <a:endParaRPr lang="en-US" sz="3200" dirty="0"/>
              </a:p>
              <a:p>
                <a:pPr marL="457200" indent="-457200">
                  <a:buClr>
                    <a:schemeClr val="tx1"/>
                  </a:buClr>
                  <a:buFont typeface="Arial" panose="020B0604020202020204" pitchFamily="34" charset="0"/>
                  <a:buChar char="•"/>
                </a:pPr>
                <a:r>
                  <a:rPr lang="en-US" sz="3200" dirty="0"/>
                  <a:t>If the system is inconsistent, there are no solutions</a:t>
                </a:r>
              </a:p>
              <a:p>
                <a:pPr marL="457200" indent="-457200">
                  <a:buClr>
                    <a:schemeClr val="tx1"/>
                  </a:buClr>
                  <a:buFont typeface="Arial" panose="020B0604020202020204" pitchFamily="34" charset="0"/>
                  <a:buChar char="•"/>
                </a:pPr>
                <a:r>
                  <a:rPr lang="en-US" sz="3200" dirty="0"/>
                  <a:t>If the system is consistent and </a:t>
                </a:r>
                <a14:m>
                  <m:oMath xmlns:m="http://schemas.openxmlformats.org/officeDocument/2006/math">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𝑑</m:t>
                    </m:r>
                  </m:oMath>
                </a14:m>
                <a:r>
                  <a:rPr lang="en-US" sz="3200" dirty="0"/>
                  <a:t>, then there is a single solution, </a:t>
                </a:r>
                <a14:m>
                  <m:oMath xmlns:m="http://schemas.openxmlformats.org/officeDocument/2006/math">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−1</m:t>
                        </m:r>
                      </m:sup>
                    </m:sSup>
                    <m:r>
                      <a:rPr lang="en-US" sz="3200" i="1">
                        <a:solidFill>
                          <a:srgbClr val="C00000"/>
                        </a:solidFill>
                        <a:latin typeface="Cambria Math" panose="02040503050406030204" pitchFamily="18" charset="0"/>
                      </a:rPr>
                      <m:t>𝑏</m:t>
                    </m:r>
                  </m:oMath>
                </a14:m>
                <a:endParaRPr lang="en-US" sz="3200" dirty="0"/>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4031873"/>
              </a:xfrm>
              <a:prstGeom prst="rect">
                <a:avLst/>
              </a:prstGeom>
              <a:blipFill>
                <a:blip r:embed="rId2"/>
                <a:stretch>
                  <a:fillRect l="-2457" t="-1967" r="-2244" b="-42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82838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Review</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5106270"/>
              </a:xfrm>
              <a:prstGeom prst="rect">
                <a:avLst/>
              </a:prstGeom>
            </p:spPr>
            <p:txBody>
              <a:bodyPr wrap="square">
                <a:spAutoFit/>
              </a:bodyPr>
              <a:lstStyle/>
              <a:p>
                <a:pPr marL="457200" indent="-457200">
                  <a:buClr>
                    <a:schemeClr val="tx1"/>
                  </a:buClr>
                  <a:buFont typeface="Arial" panose="020B0604020202020204" pitchFamily="34" charset="0"/>
                  <a:buChar char="•"/>
                </a:pPr>
                <a:r>
                  <a:rPr lang="en-US" sz="3200" dirty="0"/>
                  <a:t>What are conditions for finding </a:t>
                </a:r>
                <a14:m>
                  <m:oMath xmlns:m="http://schemas.openxmlformats.org/officeDocument/2006/math">
                    <m:r>
                      <a:rPr lang="en-US" sz="3200" i="1" smtClean="0">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oMath>
                </a14:m>
                <a:r>
                  <a:rPr lang="en-US" sz="3200" dirty="0"/>
                  <a:t>?</a:t>
                </a:r>
              </a:p>
              <a:p>
                <a:pPr marL="457200" indent="-457200">
                  <a:buClr>
                    <a:schemeClr val="tx1"/>
                  </a:buClr>
                  <a:buFont typeface="Arial" panose="020B0604020202020204" pitchFamily="34" charset="0"/>
                  <a:buChar char="•"/>
                </a:pPr>
                <a:endParaRPr lang="en-US" sz="3200" dirty="0"/>
              </a:p>
              <a:p>
                <a:pPr marL="457200" indent="-457200">
                  <a:buClr>
                    <a:schemeClr val="tx1"/>
                  </a:buClr>
                  <a:buFont typeface="Arial" panose="020B0604020202020204" pitchFamily="34" charset="0"/>
                  <a:buChar char="•"/>
                </a:pPr>
                <a:r>
                  <a:rPr lang="en-US" sz="3200" dirty="0"/>
                  <a:t>If the system is inconsistent, there are no solutions</a:t>
                </a:r>
              </a:p>
              <a:p>
                <a:pPr marL="457200" indent="-457200">
                  <a:buClr>
                    <a:schemeClr val="tx1"/>
                  </a:buClr>
                  <a:buFont typeface="Arial" panose="020B0604020202020204" pitchFamily="34" charset="0"/>
                  <a:buChar char="•"/>
                </a:pPr>
                <a:r>
                  <a:rPr lang="en-US" sz="3200" dirty="0"/>
                  <a:t>If the system is consistent and </a:t>
                </a:r>
                <a14:m>
                  <m:oMath xmlns:m="http://schemas.openxmlformats.org/officeDocument/2006/math">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&lt;</m:t>
                    </m:r>
                    <m:r>
                      <a:rPr lang="en-US" sz="3200" b="0" i="1" smtClean="0">
                        <a:solidFill>
                          <a:srgbClr val="C00000"/>
                        </a:solidFill>
                        <a:latin typeface="Cambria Math" panose="02040503050406030204" pitchFamily="18" charset="0"/>
                      </a:rPr>
                      <m:t>𝑑</m:t>
                    </m:r>
                  </m:oMath>
                </a14:m>
                <a:r>
                  <a:rPr lang="en-US" sz="3200" dirty="0"/>
                  <a:t>, then are infinite solutions and can find a solution by looking at </a:t>
                </a:r>
                <a14:m>
                  <m:oMath xmlns:m="http://schemas.openxmlformats.org/officeDocument/2006/math">
                    <m:r>
                      <a:rPr lang="en-US" sz="3200" i="1">
                        <a:solidFill>
                          <a:srgbClr val="C00000"/>
                        </a:solidFill>
                        <a:latin typeface="Cambria Math" panose="02040503050406030204" pitchFamily="18" charset="0"/>
                      </a:rPr>
                      <m:t>𝑛</m:t>
                    </m:r>
                  </m:oMath>
                </a14:m>
                <a:r>
                  <a:rPr lang="en-US" sz="3200" dirty="0"/>
                  <a:t> columns of </a:t>
                </a:r>
                <a14:m>
                  <m:oMath xmlns:m="http://schemas.openxmlformats.org/officeDocument/2006/math">
                    <m:r>
                      <a:rPr lang="en-US" sz="3200" i="1">
                        <a:solidFill>
                          <a:srgbClr val="C00000"/>
                        </a:solidFill>
                        <a:latin typeface="Cambria Math" panose="02040503050406030204" pitchFamily="18" charset="0"/>
                      </a:rPr>
                      <m:t>𝐴</m:t>
                    </m:r>
                  </m:oMath>
                </a14:m>
                <a:endParaRPr lang="en-US" sz="3200" dirty="0"/>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5106270"/>
              </a:xfrm>
              <a:prstGeom prst="rect">
                <a:avLst/>
              </a:prstGeom>
              <a:blipFill>
                <a:blip r:embed="rId2"/>
                <a:stretch>
                  <a:fillRect l="-2457" t="-1551" r="-2244" b="-1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75816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Review</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4613827"/>
              </a:xfrm>
              <a:prstGeom prst="rect">
                <a:avLst/>
              </a:prstGeom>
            </p:spPr>
            <p:txBody>
              <a:bodyPr wrap="square">
                <a:spAutoFit/>
              </a:bodyPr>
              <a:lstStyle/>
              <a:p>
                <a:pPr marL="457200" indent="-457200">
                  <a:buClr>
                    <a:schemeClr val="tx1"/>
                  </a:buClr>
                  <a:buFont typeface="Arial" panose="020B0604020202020204" pitchFamily="34" charset="0"/>
                  <a:buChar char="•"/>
                </a:pPr>
                <a:r>
                  <a:rPr lang="en-US" sz="3200" dirty="0"/>
                  <a:t>What are conditions for finding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oMath>
                </a14:m>
                <a:r>
                  <a:rPr lang="en-US" sz="3200" dirty="0"/>
                  <a:t>?</a:t>
                </a:r>
              </a:p>
              <a:p>
                <a:pPr marL="457200" indent="-457200">
                  <a:buClr>
                    <a:schemeClr val="tx1"/>
                  </a:buClr>
                  <a:buFont typeface="Arial" panose="020B0604020202020204" pitchFamily="34" charset="0"/>
                  <a:buChar char="•"/>
                </a:pPr>
                <a:endParaRPr lang="en-US" sz="3200" dirty="0"/>
              </a:p>
              <a:p>
                <a:pPr marL="457200" indent="-457200">
                  <a:buClr>
                    <a:schemeClr val="tx1"/>
                  </a:buClr>
                  <a:buFont typeface="Arial" panose="020B0604020202020204" pitchFamily="34" charset="0"/>
                  <a:buChar char="•"/>
                </a:pPr>
                <a:r>
                  <a:rPr lang="en-US" sz="3200" dirty="0"/>
                  <a:t>If the system is inconsistent, there are no solutions</a:t>
                </a:r>
              </a:p>
              <a:p>
                <a:pPr marL="457200" indent="-457200">
                  <a:buClr>
                    <a:schemeClr val="tx1"/>
                  </a:buClr>
                  <a:buFont typeface="Arial" panose="020B0604020202020204" pitchFamily="34" charset="0"/>
                  <a:buChar char="•"/>
                </a:pPr>
                <a:r>
                  <a:rPr lang="en-US" sz="3200" dirty="0"/>
                  <a:t>If the system is consistent and </a:t>
                </a:r>
                <a14:m>
                  <m:oMath xmlns:m="http://schemas.openxmlformats.org/officeDocument/2006/math">
                    <m:r>
                      <a:rPr lang="en-US" sz="3200" i="1">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&gt;</m:t>
                    </m:r>
                    <m:r>
                      <a:rPr lang="en-US" sz="3200" i="1">
                        <a:solidFill>
                          <a:srgbClr val="C00000"/>
                        </a:solidFill>
                        <a:latin typeface="Cambria Math" panose="02040503050406030204" pitchFamily="18" charset="0"/>
                      </a:rPr>
                      <m:t>𝑑</m:t>
                    </m:r>
                  </m:oMath>
                </a14:m>
                <a:r>
                  <a:rPr lang="en-US" sz="3200" dirty="0"/>
                  <a:t>, then at most one solution (</a:t>
                </a:r>
                <a14:m>
                  <m:oMath xmlns:m="http://schemas.openxmlformats.org/officeDocument/2006/math">
                    <m:r>
                      <a:rPr lang="en-US" sz="3200" i="1">
                        <a:solidFill>
                          <a:srgbClr val="C00000"/>
                        </a:solidFill>
                        <a:latin typeface="Cambria Math" panose="02040503050406030204" pitchFamily="18" charset="0"/>
                      </a:rPr>
                      <m:t>𝑥</m:t>
                    </m:r>
                    <m:r>
                      <a:rPr lang="en-US" sz="320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m:rPr>
                            <m:nor/>
                          </m:rPr>
                          <a:rPr lang="en-US" sz="3200">
                            <a:solidFill>
                              <a:srgbClr val="C00000"/>
                            </a:solidFill>
                          </a:rPr>
                          <m:t>†</m:t>
                        </m:r>
                      </m:sup>
                    </m:sSup>
                    <m:r>
                      <a:rPr lang="en-US" sz="3200" i="1">
                        <a:solidFill>
                          <a:srgbClr val="C00000"/>
                        </a:solidFill>
                        <a:latin typeface="Cambria Math" panose="02040503050406030204" pitchFamily="18" charset="0"/>
                      </a:rPr>
                      <m:t>𝑏</m:t>
                    </m:r>
                  </m:oMath>
                </a14:m>
                <a:r>
                  <a:rPr lang="en-US" sz="3200" dirty="0"/>
                  <a:t>) and can find by looking at </a:t>
                </a:r>
                <a14:m>
                  <m:oMath xmlns:m="http://schemas.openxmlformats.org/officeDocument/2006/math">
                    <m:r>
                      <a:rPr lang="en-US" sz="3200" b="0" i="1" smtClean="0">
                        <a:solidFill>
                          <a:srgbClr val="C00000"/>
                        </a:solidFill>
                        <a:latin typeface="Cambria Math" panose="02040503050406030204" pitchFamily="18" charset="0"/>
                      </a:rPr>
                      <m:t>𝑑</m:t>
                    </m:r>
                  </m:oMath>
                </a14:m>
                <a:r>
                  <a:rPr lang="en-US" sz="3200" dirty="0"/>
                  <a:t> rows of </a:t>
                </a:r>
                <a14:m>
                  <m:oMath xmlns:m="http://schemas.openxmlformats.org/officeDocument/2006/math">
                    <m:r>
                      <a:rPr lang="en-US" sz="3200" i="1">
                        <a:solidFill>
                          <a:srgbClr val="C00000"/>
                        </a:solidFill>
                        <a:latin typeface="Cambria Math" panose="02040503050406030204" pitchFamily="18" charset="0"/>
                      </a:rPr>
                      <m:t>𝐴</m:t>
                    </m:r>
                  </m:oMath>
                </a14:m>
                <a:endParaRPr lang="en-US" sz="3200" dirty="0"/>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4613827"/>
              </a:xfrm>
              <a:prstGeom prst="rect">
                <a:avLst/>
              </a:prstGeom>
              <a:blipFill>
                <a:blip r:embed="rId2"/>
                <a:stretch>
                  <a:fillRect l="-2457" t="-1717" r="-2244" b="-3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53567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2554545"/>
              </a:xfrm>
              <a:prstGeom prst="rect">
                <a:avLst/>
              </a:prstGeom>
            </p:spPr>
            <p:txBody>
              <a:bodyPr wrap="square">
                <a:spAutoFit/>
              </a:bodyPr>
              <a:lstStyle/>
              <a:p>
                <a:pPr marL="457200" indent="-457200">
                  <a:buClr>
                    <a:schemeClr val="tx1"/>
                  </a:buClr>
                  <a:buFont typeface="Arial" panose="020B0604020202020204" pitchFamily="34" charset="0"/>
                  <a:buChar char="•"/>
                </a:pPr>
                <a:r>
                  <a:rPr lang="en-US" sz="3200" dirty="0"/>
                  <a:t>What are conditions for finding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oMath>
                </a14:m>
                <a:r>
                  <a:rPr lang="en-US" sz="3200" dirty="0"/>
                  <a:t>?</a:t>
                </a:r>
              </a:p>
              <a:p>
                <a:pPr marL="457200" indent="-457200">
                  <a:buClr>
                    <a:schemeClr val="tx1"/>
                  </a:buClr>
                  <a:buFont typeface="Arial" panose="020B0604020202020204" pitchFamily="34" charset="0"/>
                  <a:buChar char="•"/>
                </a:pPr>
                <a:endParaRPr lang="en-US" sz="3200" dirty="0"/>
              </a:p>
              <a:p>
                <a:pPr marL="457200" indent="-457200">
                  <a:buClr>
                    <a:schemeClr val="tx1"/>
                  </a:buClr>
                  <a:buFont typeface="Arial" panose="020B0604020202020204" pitchFamily="34" charset="0"/>
                  <a:buChar char="•"/>
                </a:pPr>
                <a:r>
                  <a:rPr lang="en-US" sz="3200" dirty="0"/>
                  <a:t>What to do when there is no </a:t>
                </a:r>
                <a14:m>
                  <m:oMath xmlns:m="http://schemas.openxmlformats.org/officeDocument/2006/math">
                    <m:r>
                      <a:rPr lang="en-US" sz="3200" i="1" smtClean="0">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oMath>
                </a14:m>
                <a:r>
                  <a:rPr lang="en-US" sz="3200" dirty="0"/>
                  <a:t>? </a:t>
                </a: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2554545"/>
              </a:xfrm>
              <a:prstGeom prst="rect">
                <a:avLst/>
              </a:prstGeom>
              <a:blipFill>
                <a:blip r:embed="rId2"/>
                <a:stretch>
                  <a:fillRect l="-2457" t="-3103" b="-71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08126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3539430"/>
              </a:xfrm>
              <a:prstGeom prst="rect">
                <a:avLst/>
              </a:prstGeom>
            </p:spPr>
            <p:txBody>
              <a:bodyPr wrap="square">
                <a:spAutoFit/>
              </a:bodyPr>
              <a:lstStyle/>
              <a:p>
                <a:pPr marL="457200" indent="-457200">
                  <a:buClr>
                    <a:schemeClr val="tx1"/>
                  </a:buClr>
                  <a:buFont typeface="Arial" panose="020B0604020202020204" pitchFamily="34" charset="0"/>
                  <a:buChar char="•"/>
                </a:pPr>
                <a:r>
                  <a:rPr lang="en-US" sz="3200" dirty="0"/>
                  <a:t>What are conditions for finding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oMath>
                </a14:m>
                <a:r>
                  <a:rPr lang="en-US" sz="3200" dirty="0"/>
                  <a:t>?</a:t>
                </a:r>
              </a:p>
              <a:p>
                <a:pPr marL="457200" indent="-457200">
                  <a:buClr>
                    <a:schemeClr val="tx1"/>
                  </a:buClr>
                  <a:buFont typeface="Arial" panose="020B0604020202020204" pitchFamily="34" charset="0"/>
                  <a:buChar char="•"/>
                </a:pPr>
                <a:endParaRPr lang="en-US" sz="3200" dirty="0"/>
              </a:p>
              <a:p>
                <a:pPr marL="457200" indent="-457200">
                  <a:buClr>
                    <a:schemeClr val="tx1"/>
                  </a:buClr>
                  <a:buFont typeface="Arial" panose="020B0604020202020204" pitchFamily="34" charset="0"/>
                  <a:buChar char="•"/>
                </a:pPr>
                <a:r>
                  <a:rPr lang="en-US" sz="3200" dirty="0"/>
                  <a:t>What to do when there is no </a:t>
                </a:r>
                <a14:m>
                  <m:oMath xmlns:m="http://schemas.openxmlformats.org/officeDocument/2006/math">
                    <m:r>
                      <a:rPr lang="en-US" sz="3200" i="1" smtClean="0">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oMath>
                </a14:m>
                <a:r>
                  <a:rPr lang="en-US" sz="3200" dirty="0"/>
                  <a:t>? </a:t>
                </a:r>
              </a:p>
              <a:p>
                <a:pPr marL="457200" indent="-457200">
                  <a:buClr>
                    <a:schemeClr val="tx1"/>
                  </a:buClr>
                  <a:buFont typeface="Arial" panose="020B0604020202020204" pitchFamily="34" charset="0"/>
                  <a:buChar char="•"/>
                </a:pPr>
                <a:r>
                  <a:rPr lang="en-US" sz="3200" dirty="0"/>
                  <a:t>Minimize </a:t>
                </a:r>
                <a14:m>
                  <m:oMath xmlns:m="http://schemas.openxmlformats.org/officeDocument/2006/math">
                    <m:r>
                      <a:rPr lang="en-US" sz="3200" i="1">
                        <a:solidFill>
                          <a:srgbClr val="C00000"/>
                        </a:solidFill>
                        <a:latin typeface="Cambria Math" panose="02040503050406030204" pitchFamily="18" charset="0"/>
                      </a:rPr>
                      <m:t>ℒ</m:t>
                    </m:r>
                    <m:r>
                      <a:rPr lang="en-US" sz="3200" b="0" i="0" smtClean="0">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𝑏</m:t>
                    </m:r>
                    <m:r>
                      <a:rPr lang="en-US" sz="3200" b="0" i="1" smtClean="0">
                        <a:solidFill>
                          <a:srgbClr val="C00000"/>
                        </a:solidFill>
                        <a:latin typeface="Cambria Math" panose="02040503050406030204" pitchFamily="18" charset="0"/>
                      </a:rPr>
                      <m:t>)</m:t>
                    </m:r>
                  </m:oMath>
                </a14:m>
                <a:r>
                  <a:rPr lang="en-US" sz="3200" dirty="0"/>
                  <a:t> for some loss function </a:t>
                </a:r>
                <a14:m>
                  <m:oMath xmlns:m="http://schemas.openxmlformats.org/officeDocument/2006/math">
                    <m:r>
                      <a:rPr lang="en-US" sz="3200" i="1">
                        <a:solidFill>
                          <a:srgbClr val="C00000"/>
                        </a:solidFill>
                        <a:latin typeface="Cambria Math" panose="02040503050406030204" pitchFamily="18" charset="0"/>
                      </a:rPr>
                      <m:t>ℒ</m:t>
                    </m:r>
                  </m:oMath>
                </a14:m>
                <a:endParaRPr lang="en-US" sz="3200" b="0" dirty="0">
                  <a:solidFill>
                    <a:srgbClr val="C00000"/>
                  </a:solidFill>
                </a:endParaRP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3539430"/>
              </a:xfrm>
              <a:prstGeom prst="rect">
                <a:avLst/>
              </a:prstGeom>
              <a:blipFill>
                <a:blip r:embed="rId2"/>
                <a:stretch>
                  <a:fillRect l="-2457" t="-2241" r="-2457"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6381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1569660"/>
              </a:xfrm>
              <a:prstGeom prst="rect">
                <a:avLst/>
              </a:prstGeom>
            </p:spPr>
            <p:txBody>
              <a:bodyPr wrap="square">
                <a:spAutoFit/>
              </a:bodyPr>
              <a:lstStyle/>
              <a:p>
                <a:pPr marL="457200" indent="-457200">
                  <a:buFont typeface="Arial" panose="020B0604020202020204" pitchFamily="34" charset="0"/>
                  <a:buChar char="•"/>
                </a:pPr>
                <a:r>
                  <a:rPr lang="en-US" sz="3200" dirty="0"/>
                  <a:t>Find the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e>
                      <m:sub>
                        <m:r>
                          <a:rPr lang="en-US" sz="3200" b="0" i="1" smtClean="0">
                            <a:solidFill>
                              <a:srgbClr val="C00000"/>
                            </a:solidFill>
                            <a:latin typeface="Cambria Math" panose="02040503050406030204" pitchFamily="18" charset="0"/>
                          </a:rPr>
                          <m:t>2</m:t>
                        </m:r>
                      </m:sub>
                    </m:sSub>
                  </m:oMath>
                </a14:m>
                <a:endParaRPr lang="en-US" sz="3200" b="0" dirty="0">
                  <a:solidFill>
                    <a:srgbClr val="C00000"/>
                  </a:solidFill>
                </a:endParaRPr>
              </a:p>
              <a:p>
                <a:pPr marL="457200" indent="-457200">
                  <a:buFont typeface="Arial" panose="020B0604020202020204" pitchFamily="34" charset="0"/>
                  <a:buChar char="•"/>
                </a:pPr>
                <a:r>
                  <a:rPr lang="en-US" sz="3200" dirty="0"/>
                  <a:t>“Least squares” optimization</a:t>
                </a: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1569660"/>
              </a:xfrm>
              <a:prstGeom prst="rect">
                <a:avLst/>
              </a:prstGeom>
              <a:blipFill>
                <a:blip r:embed="rId2"/>
                <a:stretch>
                  <a:fillRect l="-2457" t="-4669" b="-120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p:pic>
        <p:nvPicPr>
          <p:cNvPr id="18" name="Picture 4" descr="Image result for linear regression">
            <a:extLst>
              <a:ext uri="{FF2B5EF4-FFF2-40B4-BE49-F238E27FC236}">
                <a16:creationId xmlns:a16="http://schemas.microsoft.com/office/drawing/2014/main" id="{7303F1F4-2F73-4BE7-8C6B-0CE3273537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80170" y="3612423"/>
            <a:ext cx="4008367" cy="26577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533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2270943"/>
              </a:xfrm>
              <a:prstGeom prst="rect">
                <a:avLst/>
              </a:prstGeom>
            </p:spPr>
            <p:txBody>
              <a:bodyPr wrap="square">
                <a:spAutoFit/>
              </a:bodyPr>
              <a:lstStyle/>
              <a:p>
                <a:pPr marL="457200" indent="-457200">
                  <a:buFont typeface="Arial" panose="020B0604020202020204" pitchFamily="34" charset="0"/>
                  <a:buChar char="•"/>
                </a:pPr>
                <a:r>
                  <a:rPr lang="en-US" sz="3200" dirty="0"/>
                  <a:t>Find the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e>
                      <m:sub>
                        <m:r>
                          <a:rPr lang="en-US" sz="3200" b="0" i="1" smtClean="0">
                            <a:solidFill>
                              <a:srgbClr val="C00000"/>
                            </a:solidFill>
                            <a:latin typeface="Cambria Math" panose="02040503050406030204" pitchFamily="18" charset="0"/>
                          </a:rPr>
                          <m:t>2</m:t>
                        </m:r>
                      </m:sub>
                    </m:sSub>
                  </m:oMath>
                </a14:m>
                <a:endParaRPr lang="en-US" sz="3200" b="0" dirty="0">
                  <a:solidFill>
                    <a:srgbClr val="C00000"/>
                  </a:solidFill>
                </a:endParaRPr>
              </a:p>
              <a:p>
                <a:pPr marL="457200" indent="-457200">
                  <a:buFont typeface="Arial" panose="020B0604020202020204" pitchFamily="34" charset="0"/>
                  <a:buChar char="•"/>
                </a:pPr>
                <a:r>
                  <a:rPr lang="en-US" sz="3200" dirty="0"/>
                  <a:t>What is the solution to </a:t>
                </a:r>
                <a14:m>
                  <m:oMath xmlns:m="http://schemas.openxmlformats.org/officeDocument/2006/math">
                    <m:limLow>
                      <m:limLowPr>
                        <m:ctrlPr>
                          <a:rPr lang="en-US" sz="3200" b="0" i="1" smtClean="0">
                            <a:solidFill>
                              <a:srgbClr val="C00000"/>
                            </a:solidFill>
                            <a:latin typeface="Cambria Math" panose="02040503050406030204" pitchFamily="18" charset="0"/>
                          </a:rPr>
                        </m:ctrlPr>
                      </m:limLowPr>
                      <m:e>
                        <m:r>
                          <m:rPr>
                            <m:sty m:val="p"/>
                          </m:rPr>
                          <a:rPr lang="en-US" sz="3200" b="0" i="0" smtClean="0">
                            <a:solidFill>
                              <a:srgbClr val="C00000"/>
                            </a:solidFill>
                            <a:latin typeface="Cambria Math" panose="02040503050406030204" pitchFamily="18" charset="0"/>
                          </a:rPr>
                          <m:t>min</m:t>
                        </m:r>
                      </m:e>
                      <m:lim>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b="0" i="1" smtClean="0">
                                <a:solidFill>
                                  <a:srgbClr val="C00000"/>
                                </a:solidFill>
                                <a:latin typeface="Cambria Math" panose="02040503050406030204" pitchFamily="18" charset="0"/>
                              </a:rPr>
                              <m:t>𝑑</m:t>
                            </m:r>
                          </m:sup>
                        </m:sSup>
                      </m:lim>
                    </m:limLow>
                    <m:r>
                      <a:rPr lang="en-US" sz="3200" b="0" i="0" smtClean="0">
                        <a:solidFill>
                          <a:srgbClr val="C00000"/>
                        </a:solidFill>
                        <a:latin typeface="Cambria Math" panose="02040503050406030204" pitchFamily="18" charset="0"/>
                      </a:rPr>
                      <m:t> </m:t>
                    </m:r>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e>
                      <m:sub>
                        <m:r>
                          <a:rPr lang="en-US" sz="3200" b="0" i="1" smtClean="0">
                            <a:solidFill>
                              <a:srgbClr val="C00000"/>
                            </a:solidFill>
                            <a:latin typeface="Cambria Math" panose="02040503050406030204" pitchFamily="18" charset="0"/>
                          </a:rPr>
                          <m:t>2</m:t>
                        </m:r>
                      </m:sub>
                    </m:sSub>
                  </m:oMath>
                </a14:m>
                <a:r>
                  <a:rPr lang="en-US" sz="3200" dirty="0"/>
                  <a:t>?</a:t>
                </a: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2270943"/>
              </a:xfrm>
              <a:prstGeom prst="rect">
                <a:avLst/>
              </a:prstGeom>
              <a:blipFill>
                <a:blip r:embed="rId2"/>
                <a:stretch>
                  <a:fillRect l="-2457" t="-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92225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endParaRPr lang="en-US" dirty="0"/>
          </a:p>
        </p:txBody>
      </p:sp>
      <p:cxnSp>
        <p:nvCxnSpPr>
          <p:cNvPr id="9" name="Straight Connector 8">
            <a:extLst>
              <a:ext uri="{FF2B5EF4-FFF2-40B4-BE49-F238E27FC236}">
                <a16:creationId xmlns:a16="http://schemas.microsoft.com/office/drawing/2014/main" id="{3D6C1948-E80D-27D5-C9BA-194BADD0BFB3}"/>
              </a:ext>
            </a:extLst>
          </p:cNvPr>
          <p:cNvCxnSpPr/>
          <p:nvPr/>
        </p:nvCxnSpPr>
        <p:spPr>
          <a:xfrm flipV="1">
            <a:off x="2654418" y="3306167"/>
            <a:ext cx="5939405" cy="2600587"/>
          </a:xfrm>
          <a:prstGeom prst="line">
            <a:avLst/>
          </a:prstGeom>
          <a:ln w="571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14E601-3BFB-6750-4761-601ADE2ECFB7}"/>
                  </a:ext>
                </a:extLst>
              </p:cNvPr>
              <p:cNvSpPr txBox="1"/>
              <p:nvPr/>
            </p:nvSpPr>
            <p:spPr>
              <a:xfrm>
                <a:off x="558221" y="5582561"/>
                <a:ext cx="1890666" cy="9103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eqArr>
                            <m:eqArrPr>
                              <m:ctrlPr>
                                <a:rPr lang="en-US" sz="3200" b="0" i="1" smtClean="0">
                                  <a:solidFill>
                                    <a:srgbClr val="C00000"/>
                                  </a:solidFill>
                                  <a:latin typeface="Cambria Math" panose="02040503050406030204" pitchFamily="18" charset="0"/>
                                </a:rPr>
                              </m:ctrlPr>
                            </m:eqArrPr>
                            <m:e>
                              <m:r>
                                <a:rPr lang="en-US" sz="3200" b="0" i="1" smtClean="0">
                                  <a:solidFill>
                                    <a:srgbClr val="C00000"/>
                                  </a:solidFill>
                                  <a:latin typeface="Cambria Math" panose="02040503050406030204" pitchFamily="18" charset="0"/>
                                </a:rPr>
                                <m:t>2</m:t>
                              </m:r>
                            </m:e>
                            <m:e>
                              <m:r>
                                <a:rPr lang="en-US" sz="3200" b="0" i="1" smtClean="0">
                                  <a:solidFill>
                                    <a:srgbClr val="C00000"/>
                                  </a:solidFill>
                                  <a:latin typeface="Cambria Math" panose="02040503050406030204" pitchFamily="18" charset="0"/>
                                </a:rPr>
                                <m:t>1</m:t>
                              </m:r>
                            </m:e>
                          </m:eqArr>
                        </m:e>
                      </m:d>
                    </m:oMath>
                  </m:oMathPara>
                </a14:m>
                <a:endParaRPr lang="en-US" sz="3200" dirty="0"/>
              </a:p>
            </p:txBody>
          </p:sp>
        </mc:Choice>
        <mc:Fallback xmlns="">
          <p:sp>
            <p:nvSpPr>
              <p:cNvPr id="18" name="TextBox 17">
                <a:extLst>
                  <a:ext uri="{FF2B5EF4-FFF2-40B4-BE49-F238E27FC236}">
                    <a16:creationId xmlns:a16="http://schemas.microsoft.com/office/drawing/2014/main" id="{5214E601-3BFB-6750-4761-601ADE2ECFB7}"/>
                  </a:ext>
                </a:extLst>
              </p:cNvPr>
              <p:cNvSpPr txBox="1">
                <a:spLocks noRot="1" noChangeAspect="1" noMove="1" noResize="1" noEditPoints="1" noAdjustHandles="1" noChangeArrowheads="1" noChangeShapeType="1" noTextEdit="1"/>
              </p:cNvSpPr>
              <p:nvPr/>
            </p:nvSpPr>
            <p:spPr>
              <a:xfrm>
                <a:off x="558221" y="5582561"/>
                <a:ext cx="1890666" cy="91031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4D66A42-A786-5BD9-3EAC-49654E1D92A8}"/>
                  </a:ext>
                </a:extLst>
              </p:cNvPr>
              <p:cNvSpPr txBox="1"/>
              <p:nvPr/>
            </p:nvSpPr>
            <p:spPr>
              <a:xfrm>
                <a:off x="4907559" y="1727424"/>
                <a:ext cx="2088161" cy="9203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eqArr>
                            <m:eqArrPr>
                              <m:ctrlPr>
                                <a:rPr lang="en-US" sz="3200" b="0" i="1" smtClean="0">
                                  <a:solidFill>
                                    <a:srgbClr val="C00000"/>
                                  </a:solidFill>
                                  <a:latin typeface="Cambria Math" panose="02040503050406030204" pitchFamily="18" charset="0"/>
                                </a:rPr>
                              </m:ctrlPr>
                            </m:eqArrPr>
                            <m:e>
                              <m:r>
                                <a:rPr lang="en-US" sz="3200" b="0" i="1" smtClean="0">
                                  <a:solidFill>
                                    <a:srgbClr val="C00000"/>
                                  </a:solidFill>
                                  <a:latin typeface="Cambria Math" panose="02040503050406030204" pitchFamily="18" charset="0"/>
                                </a:rPr>
                                <m:t>5</m:t>
                              </m:r>
                            </m:e>
                            <m:e>
                              <m:r>
                                <a:rPr lang="en-US" sz="3200" b="0" i="1" smtClean="0">
                                  <a:solidFill>
                                    <a:srgbClr val="C00000"/>
                                  </a:solidFill>
                                  <a:latin typeface="Cambria Math" panose="02040503050406030204" pitchFamily="18" charset="0"/>
                                </a:rPr>
                                <m:t>5</m:t>
                              </m:r>
                            </m:e>
                          </m:eqArr>
                        </m:e>
                      </m:d>
                    </m:oMath>
                  </m:oMathPara>
                </a14:m>
                <a:endParaRPr lang="en-US" sz="3200" dirty="0"/>
              </a:p>
            </p:txBody>
          </p:sp>
        </mc:Choice>
        <mc:Fallback xmlns="">
          <p:sp>
            <p:nvSpPr>
              <p:cNvPr id="19" name="TextBox 18">
                <a:extLst>
                  <a:ext uri="{FF2B5EF4-FFF2-40B4-BE49-F238E27FC236}">
                    <a16:creationId xmlns:a16="http://schemas.microsoft.com/office/drawing/2014/main" id="{74D66A42-A786-5BD9-3EAC-49654E1D92A8}"/>
                  </a:ext>
                </a:extLst>
              </p:cNvPr>
              <p:cNvSpPr txBox="1">
                <a:spLocks noRot="1" noChangeAspect="1" noMove="1" noResize="1" noEditPoints="1" noAdjustHandles="1" noChangeArrowheads="1" noChangeShapeType="1" noTextEdit="1"/>
              </p:cNvSpPr>
              <p:nvPr/>
            </p:nvSpPr>
            <p:spPr>
              <a:xfrm>
                <a:off x="4907559" y="1727424"/>
                <a:ext cx="2088161" cy="920317"/>
              </a:xfrm>
              <a:prstGeom prst="rect">
                <a:avLst/>
              </a:prstGeom>
              <a:blipFill>
                <a:blip r:embed="rId3"/>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928BA13D-619D-8863-9E7D-222353AF19A1}"/>
              </a:ext>
            </a:extLst>
          </p:cNvPr>
          <p:cNvSpPr/>
          <p:nvPr/>
        </p:nvSpPr>
        <p:spPr>
          <a:xfrm>
            <a:off x="4915948" y="2449585"/>
            <a:ext cx="234892" cy="234892"/>
          </a:xfrm>
          <a:prstGeom prst="ellipse">
            <a:avLst/>
          </a:prstGeom>
          <a:solidFill>
            <a:schemeClr val="accent4">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9A618F3-2914-4684-5BFD-84BBCF174FB2}"/>
                  </a:ext>
                </a:extLst>
              </p:cNvPr>
              <p:cNvSpPr txBox="1"/>
              <p:nvPr/>
            </p:nvSpPr>
            <p:spPr>
              <a:xfrm>
                <a:off x="5240325" y="5602941"/>
                <a:ext cx="5766032" cy="584775"/>
              </a:xfrm>
              <a:prstGeom prst="rect">
                <a:avLst/>
              </a:prstGeom>
              <a:noFill/>
            </p:spPr>
            <p:txBody>
              <a:bodyPr wrap="square">
                <a:spAutoFit/>
              </a:bodyPr>
              <a:lstStyle/>
              <a:p>
                <a:r>
                  <a:rPr lang="en-US" sz="3200" dirty="0"/>
                  <a:t>Find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e>
                      <m:sub>
                        <m:r>
                          <a:rPr lang="en-US" sz="3200" b="0" i="1" smtClean="0">
                            <a:solidFill>
                              <a:srgbClr val="C00000"/>
                            </a:solidFill>
                            <a:latin typeface="Cambria Math" panose="02040503050406030204" pitchFamily="18" charset="0"/>
                          </a:rPr>
                          <m:t>2</m:t>
                        </m:r>
                      </m:sub>
                    </m:sSub>
                  </m:oMath>
                </a14:m>
                <a:endParaRPr lang="en-US" sz="3200" dirty="0"/>
              </a:p>
            </p:txBody>
          </p:sp>
        </mc:Choice>
        <mc:Fallback xmlns="">
          <p:sp>
            <p:nvSpPr>
              <p:cNvPr id="7" name="TextBox 6">
                <a:extLst>
                  <a:ext uri="{FF2B5EF4-FFF2-40B4-BE49-F238E27FC236}">
                    <a16:creationId xmlns:a16="http://schemas.microsoft.com/office/drawing/2014/main" id="{99A618F3-2914-4684-5BFD-84BBCF174FB2}"/>
                  </a:ext>
                </a:extLst>
              </p:cNvPr>
              <p:cNvSpPr txBox="1">
                <a:spLocks noRot="1" noChangeAspect="1" noMove="1" noResize="1" noEditPoints="1" noAdjustHandles="1" noChangeArrowheads="1" noChangeShapeType="1" noTextEdit="1"/>
              </p:cNvSpPr>
              <p:nvPr/>
            </p:nvSpPr>
            <p:spPr>
              <a:xfrm>
                <a:off x="5240325" y="5602941"/>
                <a:ext cx="5766032" cy="584775"/>
              </a:xfrm>
              <a:prstGeom prst="rect">
                <a:avLst/>
              </a:prstGeom>
              <a:blipFill>
                <a:blip r:embed="rId4"/>
                <a:stretch>
                  <a:fillRect l="-2748" t="-12500" b="-34375"/>
                </a:stretch>
              </a:blipFill>
            </p:spPr>
            <p:txBody>
              <a:bodyPr/>
              <a:lstStyle/>
              <a:p>
                <a:r>
                  <a:rPr lang="en-US">
                    <a:noFill/>
                  </a:rPr>
                  <a:t> </a:t>
                </a:r>
              </a:p>
            </p:txBody>
          </p:sp>
        </mc:Fallback>
      </mc:AlternateContent>
    </p:spTree>
    <p:extLst>
      <p:ext uri="{BB962C8B-B14F-4D97-AF65-F5344CB8AC3E}">
        <p14:creationId xmlns:p14="http://schemas.microsoft.com/office/powerpoint/2010/main" val="9624048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endParaRPr lang="en-US" dirty="0"/>
          </a:p>
        </p:txBody>
      </p:sp>
      <p:cxnSp>
        <p:nvCxnSpPr>
          <p:cNvPr id="9" name="Straight Connector 8">
            <a:extLst>
              <a:ext uri="{FF2B5EF4-FFF2-40B4-BE49-F238E27FC236}">
                <a16:creationId xmlns:a16="http://schemas.microsoft.com/office/drawing/2014/main" id="{3D6C1948-E80D-27D5-C9BA-194BADD0BFB3}"/>
              </a:ext>
            </a:extLst>
          </p:cNvPr>
          <p:cNvCxnSpPr/>
          <p:nvPr/>
        </p:nvCxnSpPr>
        <p:spPr>
          <a:xfrm flipV="1">
            <a:off x="2654418" y="3306167"/>
            <a:ext cx="5939405" cy="2600587"/>
          </a:xfrm>
          <a:prstGeom prst="line">
            <a:avLst/>
          </a:prstGeom>
          <a:ln w="571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14E601-3BFB-6750-4761-601ADE2ECFB7}"/>
                  </a:ext>
                </a:extLst>
              </p:cNvPr>
              <p:cNvSpPr txBox="1"/>
              <p:nvPr/>
            </p:nvSpPr>
            <p:spPr>
              <a:xfrm>
                <a:off x="558221" y="5582561"/>
                <a:ext cx="1890666" cy="9103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eqArr>
                            <m:eqArrPr>
                              <m:ctrlPr>
                                <a:rPr lang="en-US" sz="3200" b="0" i="1" smtClean="0">
                                  <a:solidFill>
                                    <a:srgbClr val="C00000"/>
                                  </a:solidFill>
                                  <a:latin typeface="Cambria Math" panose="02040503050406030204" pitchFamily="18" charset="0"/>
                                </a:rPr>
                              </m:ctrlPr>
                            </m:eqArrPr>
                            <m:e>
                              <m:r>
                                <a:rPr lang="en-US" sz="3200" b="0" i="1" smtClean="0">
                                  <a:solidFill>
                                    <a:srgbClr val="C00000"/>
                                  </a:solidFill>
                                  <a:latin typeface="Cambria Math" panose="02040503050406030204" pitchFamily="18" charset="0"/>
                                </a:rPr>
                                <m:t>2</m:t>
                              </m:r>
                            </m:e>
                            <m:e>
                              <m:r>
                                <a:rPr lang="en-US" sz="3200" b="0" i="1" smtClean="0">
                                  <a:solidFill>
                                    <a:srgbClr val="C00000"/>
                                  </a:solidFill>
                                  <a:latin typeface="Cambria Math" panose="02040503050406030204" pitchFamily="18" charset="0"/>
                                </a:rPr>
                                <m:t>1</m:t>
                              </m:r>
                            </m:e>
                          </m:eqArr>
                        </m:e>
                      </m:d>
                    </m:oMath>
                  </m:oMathPara>
                </a14:m>
                <a:endParaRPr lang="en-US" sz="3200" dirty="0"/>
              </a:p>
            </p:txBody>
          </p:sp>
        </mc:Choice>
        <mc:Fallback xmlns="">
          <p:sp>
            <p:nvSpPr>
              <p:cNvPr id="18" name="TextBox 17">
                <a:extLst>
                  <a:ext uri="{FF2B5EF4-FFF2-40B4-BE49-F238E27FC236}">
                    <a16:creationId xmlns:a16="http://schemas.microsoft.com/office/drawing/2014/main" id="{5214E601-3BFB-6750-4761-601ADE2ECFB7}"/>
                  </a:ext>
                </a:extLst>
              </p:cNvPr>
              <p:cNvSpPr txBox="1">
                <a:spLocks noRot="1" noChangeAspect="1" noMove="1" noResize="1" noEditPoints="1" noAdjustHandles="1" noChangeArrowheads="1" noChangeShapeType="1" noTextEdit="1"/>
              </p:cNvSpPr>
              <p:nvPr/>
            </p:nvSpPr>
            <p:spPr>
              <a:xfrm>
                <a:off x="558221" y="5582561"/>
                <a:ext cx="1890666" cy="91031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4D66A42-A786-5BD9-3EAC-49654E1D92A8}"/>
                  </a:ext>
                </a:extLst>
              </p:cNvPr>
              <p:cNvSpPr txBox="1"/>
              <p:nvPr/>
            </p:nvSpPr>
            <p:spPr>
              <a:xfrm>
                <a:off x="4907559" y="1727424"/>
                <a:ext cx="2088161" cy="9203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eqArr>
                            <m:eqArrPr>
                              <m:ctrlPr>
                                <a:rPr lang="en-US" sz="3200" b="0" i="1" smtClean="0">
                                  <a:solidFill>
                                    <a:srgbClr val="C00000"/>
                                  </a:solidFill>
                                  <a:latin typeface="Cambria Math" panose="02040503050406030204" pitchFamily="18" charset="0"/>
                                </a:rPr>
                              </m:ctrlPr>
                            </m:eqArrPr>
                            <m:e>
                              <m:r>
                                <a:rPr lang="en-US" sz="3200" b="0" i="1" smtClean="0">
                                  <a:solidFill>
                                    <a:srgbClr val="C00000"/>
                                  </a:solidFill>
                                  <a:latin typeface="Cambria Math" panose="02040503050406030204" pitchFamily="18" charset="0"/>
                                </a:rPr>
                                <m:t>5</m:t>
                              </m:r>
                            </m:e>
                            <m:e>
                              <m:r>
                                <a:rPr lang="en-US" sz="3200" b="0" i="1" smtClean="0">
                                  <a:solidFill>
                                    <a:srgbClr val="C00000"/>
                                  </a:solidFill>
                                  <a:latin typeface="Cambria Math" panose="02040503050406030204" pitchFamily="18" charset="0"/>
                                </a:rPr>
                                <m:t>5</m:t>
                              </m:r>
                            </m:e>
                          </m:eqArr>
                        </m:e>
                      </m:d>
                    </m:oMath>
                  </m:oMathPara>
                </a14:m>
                <a:endParaRPr lang="en-US" sz="3200" dirty="0"/>
              </a:p>
            </p:txBody>
          </p:sp>
        </mc:Choice>
        <mc:Fallback xmlns="">
          <p:sp>
            <p:nvSpPr>
              <p:cNvPr id="19" name="TextBox 18">
                <a:extLst>
                  <a:ext uri="{FF2B5EF4-FFF2-40B4-BE49-F238E27FC236}">
                    <a16:creationId xmlns:a16="http://schemas.microsoft.com/office/drawing/2014/main" id="{74D66A42-A786-5BD9-3EAC-49654E1D92A8}"/>
                  </a:ext>
                </a:extLst>
              </p:cNvPr>
              <p:cNvSpPr txBox="1">
                <a:spLocks noRot="1" noChangeAspect="1" noMove="1" noResize="1" noEditPoints="1" noAdjustHandles="1" noChangeArrowheads="1" noChangeShapeType="1" noTextEdit="1"/>
              </p:cNvSpPr>
              <p:nvPr/>
            </p:nvSpPr>
            <p:spPr>
              <a:xfrm>
                <a:off x="4907559" y="1727424"/>
                <a:ext cx="2088161" cy="920317"/>
              </a:xfrm>
              <a:prstGeom prst="rect">
                <a:avLst/>
              </a:prstGeom>
              <a:blipFill>
                <a:blip r:embed="rId3"/>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928BA13D-619D-8863-9E7D-222353AF19A1}"/>
              </a:ext>
            </a:extLst>
          </p:cNvPr>
          <p:cNvSpPr/>
          <p:nvPr/>
        </p:nvSpPr>
        <p:spPr>
          <a:xfrm>
            <a:off x="4915948" y="2449585"/>
            <a:ext cx="234892" cy="234892"/>
          </a:xfrm>
          <a:prstGeom prst="ellipse">
            <a:avLst/>
          </a:prstGeom>
          <a:solidFill>
            <a:schemeClr val="accent4">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F80C76C8-6E79-A9B9-DA67-B2F98685EFAB}"/>
              </a:ext>
            </a:extLst>
          </p:cNvPr>
          <p:cNvCxnSpPr>
            <a:cxnSpLocks/>
            <a:stCxn id="22" idx="5"/>
          </p:cNvCxnSpPr>
          <p:nvPr/>
        </p:nvCxnSpPr>
        <p:spPr>
          <a:xfrm>
            <a:off x="5116441" y="2650078"/>
            <a:ext cx="906854" cy="1804476"/>
          </a:xfrm>
          <a:prstGeom prst="line">
            <a:avLst/>
          </a:prstGeom>
          <a:ln w="571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C852C7A-2A27-5A96-9306-F489D651EC4F}"/>
                  </a:ext>
                </a:extLst>
              </p:cNvPr>
              <p:cNvSpPr txBox="1"/>
              <p:nvPr/>
            </p:nvSpPr>
            <p:spPr>
              <a:xfrm>
                <a:off x="5844683" y="4454554"/>
                <a:ext cx="1890666" cy="9103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eqArr>
                            <m:eqArrPr>
                              <m:ctrlPr>
                                <a:rPr lang="en-US" sz="3200" b="0" i="1" smtClean="0">
                                  <a:solidFill>
                                    <a:srgbClr val="C00000"/>
                                  </a:solidFill>
                                  <a:latin typeface="Cambria Math" panose="02040503050406030204" pitchFamily="18" charset="0"/>
                                </a:rPr>
                              </m:ctrlPr>
                            </m:eqArrPr>
                            <m:e>
                              <m:r>
                                <a:rPr lang="en-US" sz="3200" b="0" i="1" smtClean="0">
                                  <a:solidFill>
                                    <a:srgbClr val="C00000"/>
                                  </a:solidFill>
                                  <a:latin typeface="Cambria Math" panose="02040503050406030204" pitchFamily="18" charset="0"/>
                                </a:rPr>
                                <m:t>6</m:t>
                              </m:r>
                            </m:e>
                            <m:e>
                              <m:r>
                                <a:rPr lang="en-US" sz="3200" b="0" i="1" smtClean="0">
                                  <a:solidFill>
                                    <a:srgbClr val="C00000"/>
                                  </a:solidFill>
                                  <a:latin typeface="Cambria Math" panose="02040503050406030204" pitchFamily="18" charset="0"/>
                                </a:rPr>
                                <m:t>3</m:t>
                              </m:r>
                            </m:e>
                          </m:eqArr>
                        </m:e>
                      </m:d>
                    </m:oMath>
                  </m:oMathPara>
                </a14:m>
                <a:endParaRPr lang="en-US" sz="3200" dirty="0"/>
              </a:p>
            </p:txBody>
          </p:sp>
        </mc:Choice>
        <mc:Fallback xmlns="">
          <p:sp>
            <p:nvSpPr>
              <p:cNvPr id="28" name="TextBox 27">
                <a:extLst>
                  <a:ext uri="{FF2B5EF4-FFF2-40B4-BE49-F238E27FC236}">
                    <a16:creationId xmlns:a16="http://schemas.microsoft.com/office/drawing/2014/main" id="{DC852C7A-2A27-5A96-9306-F489D651EC4F}"/>
                  </a:ext>
                </a:extLst>
              </p:cNvPr>
              <p:cNvSpPr txBox="1">
                <a:spLocks noRot="1" noChangeAspect="1" noMove="1" noResize="1" noEditPoints="1" noAdjustHandles="1" noChangeArrowheads="1" noChangeShapeType="1" noTextEdit="1"/>
              </p:cNvSpPr>
              <p:nvPr/>
            </p:nvSpPr>
            <p:spPr>
              <a:xfrm>
                <a:off x="5844683" y="4454554"/>
                <a:ext cx="1890666" cy="91031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04BB559-E405-C961-DDFD-AD5F711AFA19}"/>
                  </a:ext>
                </a:extLst>
              </p:cNvPr>
              <p:cNvSpPr txBox="1"/>
              <p:nvPr/>
            </p:nvSpPr>
            <p:spPr>
              <a:xfrm>
                <a:off x="5240325" y="5602941"/>
                <a:ext cx="5766032" cy="584775"/>
              </a:xfrm>
              <a:prstGeom prst="rect">
                <a:avLst/>
              </a:prstGeom>
              <a:noFill/>
            </p:spPr>
            <p:txBody>
              <a:bodyPr wrap="square">
                <a:spAutoFit/>
              </a:bodyPr>
              <a:lstStyle/>
              <a:p>
                <a:r>
                  <a:rPr lang="en-US" sz="3200" dirty="0"/>
                  <a:t>Find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e>
                      <m:sub>
                        <m:r>
                          <a:rPr lang="en-US" sz="3200" b="0" i="1" smtClean="0">
                            <a:solidFill>
                              <a:srgbClr val="C00000"/>
                            </a:solidFill>
                            <a:latin typeface="Cambria Math" panose="02040503050406030204" pitchFamily="18" charset="0"/>
                          </a:rPr>
                          <m:t>2</m:t>
                        </m:r>
                      </m:sub>
                    </m:sSub>
                  </m:oMath>
                </a14:m>
                <a:endParaRPr lang="en-US" sz="3200" dirty="0"/>
              </a:p>
            </p:txBody>
          </p:sp>
        </mc:Choice>
        <mc:Fallback xmlns="">
          <p:sp>
            <p:nvSpPr>
              <p:cNvPr id="29" name="TextBox 28">
                <a:extLst>
                  <a:ext uri="{FF2B5EF4-FFF2-40B4-BE49-F238E27FC236}">
                    <a16:creationId xmlns:a16="http://schemas.microsoft.com/office/drawing/2014/main" id="{404BB559-E405-C961-DDFD-AD5F711AFA19}"/>
                  </a:ext>
                </a:extLst>
              </p:cNvPr>
              <p:cNvSpPr txBox="1">
                <a:spLocks noRot="1" noChangeAspect="1" noMove="1" noResize="1" noEditPoints="1" noAdjustHandles="1" noChangeArrowheads="1" noChangeShapeType="1" noTextEdit="1"/>
              </p:cNvSpPr>
              <p:nvPr/>
            </p:nvSpPr>
            <p:spPr>
              <a:xfrm>
                <a:off x="5240325" y="5602941"/>
                <a:ext cx="5766032" cy="584775"/>
              </a:xfrm>
              <a:prstGeom prst="rect">
                <a:avLst/>
              </a:prstGeom>
              <a:blipFill>
                <a:blip r:embed="rId5"/>
                <a:stretch>
                  <a:fillRect l="-2748" t="-12500" b="-34375"/>
                </a:stretch>
              </a:blipFill>
            </p:spPr>
            <p:txBody>
              <a:bodyPr/>
              <a:lstStyle/>
              <a:p>
                <a:r>
                  <a:rPr lang="en-US">
                    <a:noFill/>
                  </a:rPr>
                  <a:t> </a:t>
                </a:r>
              </a:p>
            </p:txBody>
          </p:sp>
        </mc:Fallback>
      </mc:AlternateContent>
    </p:spTree>
    <p:extLst>
      <p:ext uri="{BB962C8B-B14F-4D97-AF65-F5344CB8AC3E}">
        <p14:creationId xmlns:p14="http://schemas.microsoft.com/office/powerpoint/2010/main" val="38143128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4230774"/>
              </a:xfrm>
              <a:prstGeom prst="rect">
                <a:avLst/>
              </a:prstGeom>
            </p:spPr>
            <p:txBody>
              <a:bodyPr wrap="square">
                <a:spAutoFit/>
              </a:bodyPr>
              <a:lstStyle/>
              <a:p>
                <a:pPr marL="457200" indent="-457200">
                  <a:buFont typeface="Arial" panose="020B0604020202020204" pitchFamily="34" charset="0"/>
                  <a:buChar char="•"/>
                </a:pPr>
                <a:r>
                  <a:rPr lang="en-US" sz="3200" dirty="0"/>
                  <a:t>Find the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e>
                      <m:sub>
                        <m:r>
                          <a:rPr lang="en-US" sz="3200" b="0" i="1" smtClean="0">
                            <a:solidFill>
                              <a:srgbClr val="C00000"/>
                            </a:solidFill>
                            <a:latin typeface="Cambria Math" panose="02040503050406030204" pitchFamily="18" charset="0"/>
                          </a:rPr>
                          <m:t>2</m:t>
                        </m:r>
                      </m:sub>
                    </m:sSub>
                  </m:oMath>
                </a14:m>
                <a:endParaRPr lang="en-US" sz="3200" b="0" dirty="0">
                  <a:solidFill>
                    <a:srgbClr val="C00000"/>
                  </a:solidFill>
                </a:endParaRPr>
              </a:p>
              <a:p>
                <a:pPr marL="457200" indent="-457200">
                  <a:buFont typeface="Arial" panose="020B0604020202020204" pitchFamily="34" charset="0"/>
                  <a:buChar char="•"/>
                </a:pPr>
                <a:r>
                  <a:rPr lang="en-US" sz="3200" dirty="0"/>
                  <a:t>What is the solution to </a:t>
                </a:r>
                <a14:m>
                  <m:oMath xmlns:m="http://schemas.openxmlformats.org/officeDocument/2006/math">
                    <m:limLow>
                      <m:limLowPr>
                        <m:ctrlPr>
                          <a:rPr lang="en-US" sz="3200" b="0" i="1" smtClean="0">
                            <a:solidFill>
                              <a:srgbClr val="C00000"/>
                            </a:solidFill>
                            <a:latin typeface="Cambria Math" panose="02040503050406030204" pitchFamily="18" charset="0"/>
                          </a:rPr>
                        </m:ctrlPr>
                      </m:limLowPr>
                      <m:e>
                        <m:r>
                          <m:rPr>
                            <m:sty m:val="p"/>
                          </m:rPr>
                          <a:rPr lang="en-US" sz="3200" b="0" i="0" smtClean="0">
                            <a:solidFill>
                              <a:srgbClr val="C00000"/>
                            </a:solidFill>
                            <a:latin typeface="Cambria Math" panose="02040503050406030204" pitchFamily="18" charset="0"/>
                          </a:rPr>
                          <m:t>min</m:t>
                        </m:r>
                      </m:e>
                      <m:lim>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b="0" i="1" smtClean="0">
                                <a:solidFill>
                                  <a:srgbClr val="C00000"/>
                                </a:solidFill>
                                <a:latin typeface="Cambria Math" panose="02040503050406030204" pitchFamily="18" charset="0"/>
                              </a:rPr>
                              <m:t>𝑑</m:t>
                            </m:r>
                          </m:sup>
                        </m:sSup>
                      </m:lim>
                    </m:limLow>
                    <m:r>
                      <a:rPr lang="en-US" sz="3200" b="0" i="0" smtClean="0">
                        <a:solidFill>
                          <a:srgbClr val="C00000"/>
                        </a:solidFill>
                        <a:latin typeface="Cambria Math" panose="02040503050406030204" pitchFamily="18" charset="0"/>
                      </a:rPr>
                      <m:t> </m:t>
                    </m:r>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e>
                      <m:sub>
                        <m:r>
                          <a:rPr lang="en-US" sz="3200" b="0" i="1" smtClean="0">
                            <a:solidFill>
                              <a:srgbClr val="C00000"/>
                            </a:solidFill>
                            <a:latin typeface="Cambria Math" panose="02040503050406030204" pitchFamily="18" charset="0"/>
                          </a:rPr>
                          <m:t>2</m:t>
                        </m:r>
                      </m:sub>
                    </m:sSub>
                  </m:oMath>
                </a14:m>
                <a:r>
                  <a:rPr lang="en-US" sz="3200" dirty="0"/>
                  <a:t>?</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Let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i="1" smtClean="0">
                            <a:solidFill>
                              <a:srgbClr val="C00000"/>
                            </a:solidFill>
                            <a:latin typeface="Cambria Math" panose="02040503050406030204" pitchFamily="18" charset="0"/>
                          </a:rPr>
                          <m:t>𝑏</m:t>
                        </m:r>
                      </m:e>
                      <m:sup>
                        <m:r>
                          <a:rPr lang="en-US" sz="3200" b="0" i="1" smtClean="0">
                            <a:solidFill>
                              <a:srgbClr val="C00000"/>
                            </a:solidFill>
                            <a:latin typeface="Cambria Math" panose="02040503050406030204" pitchFamily="18" charset="0"/>
                          </a:rPr>
                          <m:t>⊥</m:t>
                        </m:r>
                      </m:sup>
                    </m:sSup>
                  </m:oMath>
                </a14:m>
                <a:r>
                  <a:rPr lang="en-US" sz="3200" dirty="0"/>
                  <a:t> be the projection of </a:t>
                </a:r>
                <a14:m>
                  <m:oMath xmlns:m="http://schemas.openxmlformats.org/officeDocument/2006/math">
                    <m:r>
                      <a:rPr lang="en-US" sz="3200" i="1">
                        <a:solidFill>
                          <a:srgbClr val="C00000"/>
                        </a:solidFill>
                        <a:latin typeface="Cambria Math" panose="02040503050406030204" pitchFamily="18" charset="0"/>
                      </a:rPr>
                      <m:t>𝑏</m:t>
                    </m:r>
                  </m:oMath>
                </a14:m>
                <a:r>
                  <a:rPr lang="en-US" sz="3200" dirty="0"/>
                  <a:t> onto the column space of </a:t>
                </a:r>
                <a14:m>
                  <m:oMath xmlns:m="http://schemas.openxmlformats.org/officeDocument/2006/math">
                    <m:r>
                      <a:rPr lang="en-US" sz="3200" i="1">
                        <a:solidFill>
                          <a:srgbClr val="C00000"/>
                        </a:solidFill>
                        <a:latin typeface="Cambria Math" panose="02040503050406030204" pitchFamily="18" charset="0"/>
                      </a:rPr>
                      <m:t>𝐴</m:t>
                    </m:r>
                  </m:oMath>
                </a14:m>
                <a:endParaRPr lang="en-US" sz="3200" dirty="0"/>
              </a:p>
              <a:p>
                <a:pPr marL="457200" indent="-457200">
                  <a:buFont typeface="Arial" panose="020B0604020202020204" pitchFamily="34" charset="0"/>
                  <a:buChar char="•"/>
                </a:pPr>
                <a:r>
                  <a:rPr lang="en-US" sz="3200" dirty="0"/>
                  <a:t>Decompose </a:t>
                </a:r>
                <a14:m>
                  <m:oMath xmlns:m="http://schemas.openxmlformats.org/officeDocument/2006/math">
                    <m:r>
                      <a:rPr lang="en-US" sz="3200" b="0" i="1" smtClean="0">
                        <a:solidFill>
                          <a:srgbClr val="C00000"/>
                        </a:solidFill>
                        <a:latin typeface="Cambria Math" panose="02040503050406030204" pitchFamily="18" charset="0"/>
                      </a:rPr>
                      <m:t>𝑏</m:t>
                    </m:r>
                  </m:oMath>
                </a14:m>
                <a:r>
                  <a:rPr lang="en-US" sz="3200" dirty="0"/>
                  <a:t> into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i="1" smtClean="0">
                            <a:solidFill>
                              <a:srgbClr val="C00000"/>
                            </a:solidFill>
                            <a:latin typeface="Cambria Math" panose="02040503050406030204" pitchFamily="18" charset="0"/>
                          </a:rPr>
                          <m:t>𝑏</m:t>
                        </m:r>
                      </m:e>
                      <m:sup>
                        <m:r>
                          <a:rPr lang="en-US" sz="3200" b="0" i="1" smtClean="0">
                            <a:solidFill>
                              <a:srgbClr val="C00000"/>
                            </a:solidFill>
                            <a:latin typeface="Cambria Math" panose="02040503050406030204" pitchFamily="18" charset="0"/>
                          </a:rPr>
                          <m:t>⊥</m:t>
                        </m:r>
                      </m:sup>
                    </m:sSup>
                  </m:oMath>
                </a14:m>
                <a:r>
                  <a:rPr lang="en-US" sz="3200" dirty="0"/>
                  <a:t> and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b="0" i="1" smtClean="0">
                            <a:solidFill>
                              <a:srgbClr val="C00000"/>
                            </a:solidFill>
                            <a:latin typeface="Cambria Math" panose="02040503050406030204" pitchFamily="18" charset="0"/>
                          </a:rPr>
                          <m:t>∥</m:t>
                        </m:r>
                      </m:sup>
                    </m:sSup>
                  </m:oMath>
                </a14:m>
                <a:endParaRPr lang="en-US" sz="3200" dirty="0">
                  <a:solidFill>
                    <a:srgbClr val="C00000"/>
                  </a:solidFill>
                </a:endParaRP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4230774"/>
              </a:xfrm>
              <a:prstGeom prst="rect">
                <a:avLst/>
              </a:prstGeom>
              <a:blipFill>
                <a:blip r:embed="rId2"/>
                <a:stretch>
                  <a:fillRect l="-2457" t="-1729" b="-38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11404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solidFill>
                      <a:srgbClr val="00B050"/>
                    </a:solidFill>
                  </a:rPr>
                  <a:t>Input</a:t>
                </a:r>
                <a:r>
                  <a:rPr lang="en-US" dirty="0"/>
                  <a:t>: Elements of an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pPr>
                  <a:buClr>
                    <a:schemeClr val="tx1"/>
                  </a:buClr>
                </a:pPr>
                <a:r>
                  <a:rPr lang="en-US" dirty="0">
                    <a:solidFill>
                      <a:srgbClr val="00B050"/>
                    </a:solidFill>
                  </a:rPr>
                  <a:t>Output</a:t>
                </a:r>
                <a:r>
                  <a:rPr lang="en-US" dirty="0"/>
                  <a:t>: Evaluation (or approximation) of a given function</a:t>
                </a:r>
              </a:p>
              <a:p>
                <a:pPr>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963725" cy="707886"/>
          </a:xfrm>
          <a:prstGeom prst="rect">
            <a:avLst/>
          </a:prstGeom>
          <a:noFill/>
        </p:spPr>
        <p:txBody>
          <a:bodyPr wrap="none" rtlCol="0">
            <a:spAutoFit/>
          </a:bodyPr>
          <a:lstStyle/>
          <a:p>
            <a:r>
              <a:rPr lang="en-US" sz="4000" dirty="0"/>
              <a:t>101</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00B050"/>
                </a:solidFill>
              </a:rPr>
              <a:t>2</a:t>
            </a:r>
          </a:p>
        </p:txBody>
      </p:sp>
    </p:spTree>
    <p:extLst>
      <p:ext uri="{BB962C8B-B14F-4D97-AF65-F5344CB8AC3E}">
        <p14:creationId xmlns:p14="http://schemas.microsoft.com/office/powerpoint/2010/main" val="360356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t>We have </a:t>
                </a:r>
                <a14:m>
                  <m:oMath xmlns:m="http://schemas.openxmlformats.org/officeDocument/2006/math">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arg</m:t>
                        </m:r>
                      </m:fName>
                      <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min</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lim>
                        </m:limLow>
                        <m:r>
                          <a:rPr lang="en-US" sz="3200">
                            <a:solidFill>
                              <a:srgbClr val="C00000"/>
                            </a:solidFill>
                            <a:latin typeface="Cambria Math" panose="02040503050406030204" pitchFamily="18" charset="0"/>
                          </a:rPr>
                          <m:t> </m:t>
                        </m:r>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Sub>
                        <m:r>
                          <m:rPr>
                            <m:nor/>
                          </m:rPr>
                          <a:rPr lang="en-US" sz="3200" dirty="0"/>
                          <m:t> </m:t>
                        </m:r>
                      </m:e>
                    </m:func>
                    <m:r>
                      <a:rPr lang="en-US" sz="3200" b="0" i="1" smtClean="0">
                        <a:solidFill>
                          <a:srgbClr val="C00000"/>
                        </a:solidFill>
                        <a:latin typeface="Cambria Math" panose="02040503050406030204" pitchFamily="18" charset="0"/>
                      </a:rPr>
                      <m:t>=</m:t>
                    </m:r>
                    <m:func>
                      <m:funcPr>
                        <m:ctrlPr>
                          <a:rPr lang="en-US" sz="3200" i="1">
                            <a:solidFill>
                              <a:srgbClr val="C00000"/>
                            </a:solidFill>
                            <a:latin typeface="Cambria Math" panose="02040503050406030204" pitchFamily="18" charset="0"/>
                          </a:rPr>
                        </m:ctrlPr>
                      </m:funcPr>
                      <m:fName>
                        <m:r>
                          <m:rPr>
                            <m:sty m:val="p"/>
                          </m:rPr>
                          <a:rPr lang="en-US" sz="3200">
                            <a:solidFill>
                              <a:srgbClr val="C00000"/>
                            </a:solidFill>
                            <a:latin typeface="Cambria Math" panose="02040503050406030204" pitchFamily="18" charset="0"/>
                          </a:rPr>
                          <m:t>arg</m:t>
                        </m:r>
                      </m:fName>
                      <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min</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lim>
                        </m:limLow>
                        <m:r>
                          <a:rPr lang="en-US" sz="3200">
                            <a:solidFill>
                              <a:srgbClr val="C00000"/>
                            </a:solidFill>
                            <a:latin typeface="Cambria Math" panose="02040503050406030204" pitchFamily="18" charset="0"/>
                          </a:rPr>
                          <m:t> </m:t>
                        </m:r>
                        <m:sSubSup>
                          <m:sSubSupPr>
                            <m:ctrlPr>
                              <a:rPr lang="en-US" sz="3200" b="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2</m:t>
                            </m:r>
                          </m:sup>
                        </m:sSubSup>
                        <m:r>
                          <m:rPr>
                            <m:nor/>
                          </m:rPr>
                          <a:rPr lang="en-US" sz="3200" dirty="0"/>
                          <m:t> </m:t>
                        </m:r>
                      </m:e>
                    </m:func>
                  </m:oMath>
                </a14:m>
                <a:endParaRPr lang="en-US" sz="3200" dirty="0"/>
              </a:p>
              <a:p>
                <a:pPr>
                  <a:buClr>
                    <a:schemeClr val="tx1"/>
                  </a:buClr>
                </a:pPr>
                <a:endParaRPr lang="en-US" sz="3200" dirty="0"/>
              </a:p>
              <a:p>
                <a:pPr>
                  <a:buClr>
                    <a:schemeClr val="tx1"/>
                  </a:buClr>
                </a:pPr>
                <a14:m>
                  <m:oMath xmlns:m="http://schemas.openxmlformats.org/officeDocument/2006/math">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3"/>
                <a:stretch>
                  <a:fillRect l="-1333" t="-2381"/>
                </a:stretch>
              </a:blipFill>
            </p:spPr>
            <p:txBody>
              <a:bodyPr/>
              <a:lstStyle/>
              <a:p>
                <a:r>
                  <a:rPr lang="en-US">
                    <a:noFill/>
                  </a:rPr>
                  <a:t> </a:t>
                </a:r>
              </a:p>
            </p:txBody>
          </p:sp>
        </mc:Fallback>
      </mc:AlternateContent>
    </p:spTree>
    <p:extLst>
      <p:ext uri="{BB962C8B-B14F-4D97-AF65-F5344CB8AC3E}">
        <p14:creationId xmlns:p14="http://schemas.microsoft.com/office/powerpoint/2010/main" val="3399479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t>We have </a:t>
                </a:r>
                <a14:m>
                  <m:oMath xmlns:m="http://schemas.openxmlformats.org/officeDocument/2006/math">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arg</m:t>
                        </m:r>
                      </m:fName>
                      <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min</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lim>
                        </m:limLow>
                        <m:r>
                          <a:rPr lang="en-US" sz="3200">
                            <a:solidFill>
                              <a:srgbClr val="C00000"/>
                            </a:solidFill>
                            <a:latin typeface="Cambria Math" panose="02040503050406030204" pitchFamily="18" charset="0"/>
                          </a:rPr>
                          <m:t> </m:t>
                        </m:r>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Sub>
                        <m:r>
                          <m:rPr>
                            <m:nor/>
                          </m:rPr>
                          <a:rPr lang="en-US" sz="3200" dirty="0"/>
                          <m:t> </m:t>
                        </m:r>
                      </m:e>
                    </m:func>
                    <m:r>
                      <a:rPr lang="en-US" sz="3200" b="0" i="1" smtClean="0">
                        <a:solidFill>
                          <a:srgbClr val="C00000"/>
                        </a:solidFill>
                        <a:latin typeface="Cambria Math" panose="02040503050406030204" pitchFamily="18" charset="0"/>
                      </a:rPr>
                      <m:t>=</m:t>
                    </m:r>
                    <m:func>
                      <m:funcPr>
                        <m:ctrlPr>
                          <a:rPr lang="en-US" sz="3200" i="1">
                            <a:solidFill>
                              <a:srgbClr val="C00000"/>
                            </a:solidFill>
                            <a:latin typeface="Cambria Math" panose="02040503050406030204" pitchFamily="18" charset="0"/>
                          </a:rPr>
                        </m:ctrlPr>
                      </m:funcPr>
                      <m:fName>
                        <m:r>
                          <m:rPr>
                            <m:sty m:val="p"/>
                          </m:rPr>
                          <a:rPr lang="en-US" sz="3200">
                            <a:solidFill>
                              <a:srgbClr val="C00000"/>
                            </a:solidFill>
                            <a:latin typeface="Cambria Math" panose="02040503050406030204" pitchFamily="18" charset="0"/>
                          </a:rPr>
                          <m:t>arg</m:t>
                        </m:r>
                      </m:fName>
                      <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min</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lim>
                        </m:limLow>
                        <m:r>
                          <a:rPr lang="en-US" sz="3200">
                            <a:solidFill>
                              <a:srgbClr val="C00000"/>
                            </a:solidFill>
                            <a:latin typeface="Cambria Math" panose="02040503050406030204" pitchFamily="18" charset="0"/>
                          </a:rPr>
                          <m:t> </m:t>
                        </m:r>
                        <m:sSubSup>
                          <m:sSubSupPr>
                            <m:ctrlPr>
                              <a:rPr lang="en-US" sz="3200" b="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2</m:t>
                            </m:r>
                          </m:sup>
                        </m:sSubSup>
                        <m:r>
                          <m:rPr>
                            <m:nor/>
                          </m:rPr>
                          <a:rPr lang="en-US" sz="3200" dirty="0"/>
                          <m:t> </m:t>
                        </m:r>
                      </m:e>
                    </m:func>
                  </m:oMath>
                </a14:m>
                <a:endParaRPr lang="en-US" sz="3200" dirty="0"/>
              </a:p>
              <a:p>
                <a:pPr>
                  <a:buClr>
                    <a:schemeClr val="tx1"/>
                  </a:buClr>
                </a:pPr>
                <a:endParaRPr lang="en-US" sz="3200" dirty="0"/>
              </a:p>
              <a:p>
                <a:pPr>
                  <a:buClr>
                    <a:schemeClr val="tx1"/>
                  </a:buClr>
                </a:pPr>
                <a14:m>
                  <m:oMath xmlns:m="http://schemas.openxmlformats.org/officeDocument/2006/math">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3"/>
                <a:stretch>
                  <a:fillRect l="-1333"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7F2F03-76A4-957F-334A-8B7591CA5748}"/>
                  </a:ext>
                </a:extLst>
              </p:cNvPr>
              <p:cNvSpPr txBox="1"/>
              <p:nvPr/>
            </p:nvSpPr>
            <p:spPr>
              <a:xfrm>
                <a:off x="2726421" y="3648243"/>
                <a:ext cx="7600425" cy="8095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m:t>
                      </m:r>
                      <m:sSubSup>
                        <m:sSubSupPr>
                          <m:ctrlPr>
                            <a:rPr lang="en-US" sz="320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−2</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m:oMathPara>
                </a14:m>
                <a:endParaRPr lang="en-US" sz="3200" dirty="0"/>
              </a:p>
            </p:txBody>
          </p:sp>
        </mc:Choice>
        <mc:Fallback xmlns="">
          <p:sp>
            <p:nvSpPr>
              <p:cNvPr id="5" name="TextBox 4">
                <a:extLst>
                  <a:ext uri="{FF2B5EF4-FFF2-40B4-BE49-F238E27FC236}">
                    <a16:creationId xmlns:a16="http://schemas.microsoft.com/office/drawing/2014/main" id="{E07F2F03-76A4-957F-334A-8B7591CA5748}"/>
                  </a:ext>
                </a:extLst>
              </p:cNvPr>
              <p:cNvSpPr txBox="1">
                <a:spLocks noRot="1" noChangeAspect="1" noMove="1" noResize="1" noEditPoints="1" noAdjustHandles="1" noChangeArrowheads="1" noChangeShapeType="1" noTextEdit="1"/>
              </p:cNvSpPr>
              <p:nvPr/>
            </p:nvSpPr>
            <p:spPr>
              <a:xfrm>
                <a:off x="2726421" y="3648243"/>
                <a:ext cx="7600425" cy="80951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264597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t>We have </a:t>
                </a:r>
                <a14:m>
                  <m:oMath xmlns:m="http://schemas.openxmlformats.org/officeDocument/2006/math">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arg</m:t>
                        </m:r>
                      </m:fName>
                      <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min</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lim>
                        </m:limLow>
                        <m:r>
                          <a:rPr lang="en-US" sz="3200">
                            <a:solidFill>
                              <a:srgbClr val="C00000"/>
                            </a:solidFill>
                            <a:latin typeface="Cambria Math" panose="02040503050406030204" pitchFamily="18" charset="0"/>
                          </a:rPr>
                          <m:t> </m:t>
                        </m:r>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Sub>
                        <m:r>
                          <m:rPr>
                            <m:nor/>
                          </m:rPr>
                          <a:rPr lang="en-US" sz="3200" dirty="0"/>
                          <m:t> </m:t>
                        </m:r>
                      </m:e>
                    </m:func>
                    <m:r>
                      <a:rPr lang="en-US" sz="3200" b="0" i="1" smtClean="0">
                        <a:solidFill>
                          <a:srgbClr val="C00000"/>
                        </a:solidFill>
                        <a:latin typeface="Cambria Math" panose="02040503050406030204" pitchFamily="18" charset="0"/>
                      </a:rPr>
                      <m:t>=</m:t>
                    </m:r>
                    <m:func>
                      <m:funcPr>
                        <m:ctrlPr>
                          <a:rPr lang="en-US" sz="3200" i="1">
                            <a:solidFill>
                              <a:srgbClr val="C00000"/>
                            </a:solidFill>
                            <a:latin typeface="Cambria Math" panose="02040503050406030204" pitchFamily="18" charset="0"/>
                          </a:rPr>
                        </m:ctrlPr>
                      </m:funcPr>
                      <m:fName>
                        <m:r>
                          <m:rPr>
                            <m:sty m:val="p"/>
                          </m:rPr>
                          <a:rPr lang="en-US" sz="3200">
                            <a:solidFill>
                              <a:srgbClr val="C00000"/>
                            </a:solidFill>
                            <a:latin typeface="Cambria Math" panose="02040503050406030204" pitchFamily="18" charset="0"/>
                          </a:rPr>
                          <m:t>arg</m:t>
                        </m:r>
                      </m:fName>
                      <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min</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lim>
                        </m:limLow>
                        <m:r>
                          <a:rPr lang="en-US" sz="3200">
                            <a:solidFill>
                              <a:srgbClr val="C00000"/>
                            </a:solidFill>
                            <a:latin typeface="Cambria Math" panose="02040503050406030204" pitchFamily="18" charset="0"/>
                          </a:rPr>
                          <m:t> </m:t>
                        </m:r>
                        <m:sSubSup>
                          <m:sSubSupPr>
                            <m:ctrlPr>
                              <a:rPr lang="en-US" sz="3200" b="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2</m:t>
                            </m:r>
                          </m:sup>
                        </m:sSubSup>
                        <m:r>
                          <m:rPr>
                            <m:nor/>
                          </m:rPr>
                          <a:rPr lang="en-US" sz="3200" dirty="0"/>
                          <m:t> </m:t>
                        </m:r>
                      </m:e>
                    </m:func>
                  </m:oMath>
                </a14:m>
                <a:endParaRPr lang="en-US" sz="3200" dirty="0"/>
              </a:p>
              <a:p>
                <a:pPr>
                  <a:buClr>
                    <a:schemeClr val="tx1"/>
                  </a:buClr>
                </a:pPr>
                <a:endParaRPr lang="en-US" sz="3200" dirty="0"/>
              </a:p>
              <a:p>
                <a:pPr>
                  <a:buClr>
                    <a:schemeClr val="tx1"/>
                  </a:buClr>
                </a:pPr>
                <a14:m>
                  <m:oMath xmlns:m="http://schemas.openxmlformats.org/officeDocument/2006/math">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3"/>
                <a:stretch>
                  <a:fillRect l="-1333"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7F2F03-76A4-957F-334A-8B7591CA5748}"/>
                  </a:ext>
                </a:extLst>
              </p:cNvPr>
              <p:cNvSpPr txBox="1"/>
              <p:nvPr/>
            </p:nvSpPr>
            <p:spPr>
              <a:xfrm>
                <a:off x="2726421" y="3648243"/>
                <a:ext cx="7600425" cy="8095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m:t>
                      </m:r>
                      <m:sSubSup>
                        <m:sSubSupPr>
                          <m:ctrlPr>
                            <a:rPr lang="en-US" sz="320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−2</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m:oMathPara>
                </a14:m>
                <a:endParaRPr lang="en-US" sz="3200" dirty="0"/>
              </a:p>
            </p:txBody>
          </p:sp>
        </mc:Choice>
        <mc:Fallback xmlns="">
          <p:sp>
            <p:nvSpPr>
              <p:cNvPr id="5" name="TextBox 4">
                <a:extLst>
                  <a:ext uri="{FF2B5EF4-FFF2-40B4-BE49-F238E27FC236}">
                    <a16:creationId xmlns:a16="http://schemas.microsoft.com/office/drawing/2014/main" id="{E07F2F03-76A4-957F-334A-8B7591CA5748}"/>
                  </a:ext>
                </a:extLst>
              </p:cNvPr>
              <p:cNvSpPr txBox="1">
                <a:spLocks noRot="1" noChangeAspect="1" noMove="1" noResize="1" noEditPoints="1" noAdjustHandles="1" noChangeArrowheads="1" noChangeShapeType="1" noTextEdit="1"/>
              </p:cNvSpPr>
              <p:nvPr/>
            </p:nvSpPr>
            <p:spPr>
              <a:xfrm>
                <a:off x="2726421" y="3648243"/>
                <a:ext cx="7600425" cy="80951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269F654-6BFE-D93B-93E5-C5DFC7C46F8D}"/>
                  </a:ext>
                </a:extLst>
              </p:cNvPr>
              <p:cNvSpPr txBox="1"/>
              <p:nvPr/>
            </p:nvSpPr>
            <p:spPr>
              <a:xfrm>
                <a:off x="2933350" y="4440375"/>
                <a:ext cx="4230846" cy="8095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m:t>
                      </m:r>
                      <m:sSubSup>
                        <m:sSubSupPr>
                          <m:ctrlPr>
                            <a:rPr lang="en-US" sz="320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m:oMathPara>
                </a14:m>
                <a:endParaRPr lang="en-US" sz="3200" dirty="0"/>
              </a:p>
            </p:txBody>
          </p:sp>
        </mc:Choice>
        <mc:Fallback xmlns="">
          <p:sp>
            <p:nvSpPr>
              <p:cNvPr id="6" name="TextBox 5">
                <a:extLst>
                  <a:ext uri="{FF2B5EF4-FFF2-40B4-BE49-F238E27FC236}">
                    <a16:creationId xmlns:a16="http://schemas.microsoft.com/office/drawing/2014/main" id="{D269F654-6BFE-D93B-93E5-C5DFC7C46F8D}"/>
                  </a:ext>
                </a:extLst>
              </p:cNvPr>
              <p:cNvSpPr txBox="1">
                <a:spLocks noRot="1" noChangeAspect="1" noMove="1" noResize="1" noEditPoints="1" noAdjustHandles="1" noChangeArrowheads="1" noChangeShapeType="1" noTextEdit="1"/>
              </p:cNvSpPr>
              <p:nvPr/>
            </p:nvSpPr>
            <p:spPr>
              <a:xfrm>
                <a:off x="2933350" y="4440375"/>
                <a:ext cx="4230846" cy="80951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152101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7"/>
                <a:ext cx="10515600" cy="4701723"/>
              </a:xfrm>
            </p:spPr>
            <p:txBody>
              <a:bodyPr>
                <a:normAutofit/>
              </a:bodyPr>
              <a:lstStyle/>
              <a:p>
                <a:pPr>
                  <a:buClr>
                    <a:schemeClr val="tx1"/>
                  </a:buClr>
                </a:pPr>
                <a:r>
                  <a:rPr lang="en-US" sz="3200" b="0" dirty="0"/>
                  <a:t>We have </a:t>
                </a:r>
                <a14:m>
                  <m:oMath xmlns:m="http://schemas.openxmlformats.org/officeDocument/2006/math">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arg</m:t>
                        </m:r>
                      </m:fName>
                      <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min</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lim>
                        </m:limLow>
                        <m:r>
                          <a:rPr lang="en-US" sz="3200">
                            <a:solidFill>
                              <a:srgbClr val="C00000"/>
                            </a:solidFill>
                            <a:latin typeface="Cambria Math" panose="02040503050406030204" pitchFamily="18" charset="0"/>
                          </a:rPr>
                          <m:t> </m:t>
                        </m:r>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Sub>
                        <m:r>
                          <m:rPr>
                            <m:nor/>
                          </m:rPr>
                          <a:rPr lang="en-US" sz="3200" dirty="0"/>
                          <m:t> </m:t>
                        </m:r>
                      </m:e>
                    </m:func>
                    <m:r>
                      <a:rPr lang="en-US" sz="3200" b="0" i="1" smtClean="0">
                        <a:solidFill>
                          <a:srgbClr val="C00000"/>
                        </a:solidFill>
                        <a:latin typeface="Cambria Math" panose="02040503050406030204" pitchFamily="18" charset="0"/>
                      </a:rPr>
                      <m:t>=</m:t>
                    </m:r>
                    <m:func>
                      <m:funcPr>
                        <m:ctrlPr>
                          <a:rPr lang="en-US" sz="3200" i="1">
                            <a:solidFill>
                              <a:srgbClr val="C00000"/>
                            </a:solidFill>
                            <a:latin typeface="Cambria Math" panose="02040503050406030204" pitchFamily="18" charset="0"/>
                          </a:rPr>
                        </m:ctrlPr>
                      </m:funcPr>
                      <m:fName>
                        <m:r>
                          <m:rPr>
                            <m:sty m:val="p"/>
                          </m:rPr>
                          <a:rPr lang="en-US" sz="3200">
                            <a:solidFill>
                              <a:srgbClr val="C00000"/>
                            </a:solidFill>
                            <a:latin typeface="Cambria Math" panose="02040503050406030204" pitchFamily="18" charset="0"/>
                          </a:rPr>
                          <m:t>arg</m:t>
                        </m:r>
                      </m:fName>
                      <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min</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lim>
                        </m:limLow>
                        <m:r>
                          <a:rPr lang="en-US" sz="3200">
                            <a:solidFill>
                              <a:srgbClr val="C00000"/>
                            </a:solidFill>
                            <a:latin typeface="Cambria Math" panose="02040503050406030204" pitchFamily="18" charset="0"/>
                          </a:rPr>
                          <m:t> </m:t>
                        </m:r>
                        <m:sSubSup>
                          <m:sSubSupPr>
                            <m:ctrlPr>
                              <a:rPr lang="en-US" sz="3200" b="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2</m:t>
                            </m:r>
                          </m:sup>
                        </m:sSubSup>
                        <m:r>
                          <m:rPr>
                            <m:nor/>
                          </m:rPr>
                          <a:rPr lang="en-US" sz="3200" dirty="0"/>
                          <m:t> </m:t>
                        </m:r>
                      </m:e>
                    </m:func>
                  </m:oMath>
                </a14:m>
                <a:endParaRPr lang="en-US" sz="3200" dirty="0"/>
              </a:p>
              <a:p>
                <a:pPr>
                  <a:buClr>
                    <a:schemeClr val="tx1"/>
                  </a:buClr>
                </a:pPr>
                <a:endParaRPr lang="en-US" sz="3200" dirty="0"/>
              </a:p>
              <a:p>
                <a:pPr>
                  <a:buClr>
                    <a:schemeClr val="tx1"/>
                  </a:buClr>
                </a:pPr>
                <a14:m>
                  <m:oMath xmlns:m="http://schemas.openxmlformats.org/officeDocument/2006/math">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endParaRPr lang="en-US" sz="3200" dirty="0"/>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r>
                  <a:rPr lang="en-US" sz="3200" b="0" dirty="0"/>
                  <a:t>Minimized for </a:t>
                </a:r>
                <a14:m>
                  <m:oMath xmlns:m="http://schemas.openxmlformats.org/officeDocument/2006/math">
                    <m:sSubSup>
                      <m:sSubSupPr>
                        <m:ctrlPr>
                          <a:rPr lang="en-US" sz="320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=0</m:t>
                    </m:r>
                  </m:oMath>
                </a14:m>
                <a:r>
                  <a:rPr lang="en-US" sz="3200" dirty="0"/>
                  <a:t> when </a:t>
                </a:r>
                <a14:m>
                  <m:oMath xmlns:m="http://schemas.openxmlformats.org/officeDocument/2006/math">
                    <m:r>
                      <a:rPr lang="en-US" sz="3200" i="1">
                        <a:solidFill>
                          <a:srgbClr val="C00000"/>
                        </a:solidFill>
                        <a:latin typeface="Cambria Math" panose="02040503050406030204" pitchFamily="18" charset="0"/>
                      </a:rPr>
                      <m:t>𝑥</m:t>
                    </m:r>
                    <m:r>
                      <a:rPr lang="en-US" sz="320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m:rPr>
                            <m:nor/>
                          </m:rPr>
                          <a:rPr lang="en-US" sz="3200">
                            <a:solidFill>
                              <a:srgbClr val="C00000"/>
                            </a:solidFill>
                          </a:rPr>
                          <m:t>†</m:t>
                        </m:r>
                      </m:sup>
                    </m:sSup>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m:rPr>
                            <m:nor/>
                          </m:rPr>
                          <a:rPr lang="en-US" sz="3200">
                            <a:solidFill>
                              <a:srgbClr val="C00000"/>
                            </a:solidFill>
                          </a:rPr>
                          <m:t>†</m:t>
                        </m:r>
                      </m:sup>
                    </m:sSup>
                    <m:r>
                      <a:rPr lang="en-US" sz="3200" b="0" i="1" smtClean="0">
                        <a:solidFill>
                          <a:srgbClr val="C00000"/>
                        </a:solidFill>
                        <a:latin typeface="Cambria Math" panose="02040503050406030204" pitchFamily="18" charset="0"/>
                      </a:rPr>
                      <m:t>𝑏</m:t>
                    </m:r>
                  </m:oMath>
                </a14:m>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690687"/>
                <a:ext cx="10515600" cy="4701723"/>
              </a:xfrm>
              <a:blipFill>
                <a:blip r:embed="rId3"/>
                <a:stretch>
                  <a:fillRect l="-1333" t="-22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7F2F03-76A4-957F-334A-8B7591CA5748}"/>
                  </a:ext>
                </a:extLst>
              </p:cNvPr>
              <p:cNvSpPr txBox="1"/>
              <p:nvPr/>
            </p:nvSpPr>
            <p:spPr>
              <a:xfrm>
                <a:off x="2726421" y="3648243"/>
                <a:ext cx="7600425" cy="8095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m:t>
                      </m:r>
                      <m:sSubSup>
                        <m:sSubSupPr>
                          <m:ctrlPr>
                            <a:rPr lang="en-US" sz="320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−2</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m:oMathPara>
                </a14:m>
                <a:endParaRPr lang="en-US" sz="3200" dirty="0"/>
              </a:p>
            </p:txBody>
          </p:sp>
        </mc:Choice>
        <mc:Fallback xmlns="">
          <p:sp>
            <p:nvSpPr>
              <p:cNvPr id="5" name="TextBox 4">
                <a:extLst>
                  <a:ext uri="{FF2B5EF4-FFF2-40B4-BE49-F238E27FC236}">
                    <a16:creationId xmlns:a16="http://schemas.microsoft.com/office/drawing/2014/main" id="{E07F2F03-76A4-957F-334A-8B7591CA5748}"/>
                  </a:ext>
                </a:extLst>
              </p:cNvPr>
              <p:cNvSpPr txBox="1">
                <a:spLocks noRot="1" noChangeAspect="1" noMove="1" noResize="1" noEditPoints="1" noAdjustHandles="1" noChangeArrowheads="1" noChangeShapeType="1" noTextEdit="1"/>
              </p:cNvSpPr>
              <p:nvPr/>
            </p:nvSpPr>
            <p:spPr>
              <a:xfrm>
                <a:off x="2726421" y="3648243"/>
                <a:ext cx="7600425" cy="80951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269F654-6BFE-D93B-93E5-C5DFC7C46F8D}"/>
                  </a:ext>
                </a:extLst>
              </p:cNvPr>
              <p:cNvSpPr txBox="1"/>
              <p:nvPr/>
            </p:nvSpPr>
            <p:spPr>
              <a:xfrm>
                <a:off x="2933350" y="4440375"/>
                <a:ext cx="4230846" cy="8095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m:t>
                      </m:r>
                      <m:sSubSup>
                        <m:sSubSupPr>
                          <m:ctrlPr>
                            <a:rPr lang="en-US" sz="320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m:oMathPara>
                </a14:m>
                <a:endParaRPr lang="en-US" sz="3200" dirty="0"/>
              </a:p>
            </p:txBody>
          </p:sp>
        </mc:Choice>
        <mc:Fallback xmlns="">
          <p:sp>
            <p:nvSpPr>
              <p:cNvPr id="6" name="TextBox 5">
                <a:extLst>
                  <a:ext uri="{FF2B5EF4-FFF2-40B4-BE49-F238E27FC236}">
                    <a16:creationId xmlns:a16="http://schemas.microsoft.com/office/drawing/2014/main" id="{D269F654-6BFE-D93B-93E5-C5DFC7C46F8D}"/>
                  </a:ext>
                </a:extLst>
              </p:cNvPr>
              <p:cNvSpPr txBox="1">
                <a:spLocks noRot="1" noChangeAspect="1" noMove="1" noResize="1" noEditPoints="1" noAdjustHandles="1" noChangeArrowheads="1" noChangeShapeType="1" noTextEdit="1"/>
              </p:cNvSpPr>
              <p:nvPr/>
            </p:nvSpPr>
            <p:spPr>
              <a:xfrm>
                <a:off x="2933350" y="4440375"/>
                <a:ext cx="4230846" cy="80951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51561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p:pic>
        <p:nvPicPr>
          <p:cNvPr id="18" name="Picture 4" descr="Image result for linear regression">
            <a:extLst>
              <a:ext uri="{FF2B5EF4-FFF2-40B4-BE49-F238E27FC236}">
                <a16:creationId xmlns:a16="http://schemas.microsoft.com/office/drawing/2014/main" id="{7303F1F4-2F73-4BE7-8C6B-0CE3273537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48650" y="4142230"/>
            <a:ext cx="3739967" cy="24797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4CF7A3E5-B0DB-66F5-E447-F8867AEC61B4}"/>
                  </a:ext>
                </a:extLst>
              </p:cNvPr>
              <p:cNvSpPr>
                <a:spLocks noGrp="1"/>
              </p:cNvSpPr>
              <p:nvPr>
                <p:ph idx="1"/>
              </p:nvPr>
            </p:nvSpPr>
            <p:spPr>
              <a:xfrm>
                <a:off x="4454156" y="1794079"/>
                <a:ext cx="7735317" cy="2499331"/>
              </a:xfrm>
            </p:spPr>
            <p:txBody>
              <a:bodyPr>
                <a:normAutofit/>
              </a:bodyPr>
              <a:lstStyle/>
              <a:p>
                <a:pPr>
                  <a:buClr>
                    <a:schemeClr val="tx1"/>
                  </a:buClr>
                </a:pPr>
                <a:r>
                  <a:rPr lang="en-US" sz="3200" dirty="0"/>
                  <a:t>Find the vector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Sub>
                  </m:oMath>
                </a14:m>
                <a:endParaRPr lang="en-US" sz="3200" dirty="0">
                  <a:solidFill>
                    <a:srgbClr val="C00000"/>
                  </a:solidFill>
                </a:endParaRPr>
              </a:p>
              <a:p>
                <a:pPr>
                  <a:buClr>
                    <a:schemeClr val="tx1"/>
                  </a:buClr>
                </a:pPr>
                <a:r>
                  <a:rPr lang="en-US" sz="3200" dirty="0"/>
                  <a:t>“Least squares” optimization</a:t>
                </a:r>
              </a:p>
              <a:p>
                <a:pPr>
                  <a:buClr>
                    <a:schemeClr val="tx1"/>
                  </a:buClr>
                </a:pPr>
                <a:r>
                  <a:rPr lang="en-US" sz="3200" dirty="0"/>
                  <a:t>MLE under Gaussian noise</a:t>
                </a:r>
              </a:p>
              <a:p>
                <a:pPr>
                  <a:buClr>
                    <a:schemeClr val="tx1"/>
                  </a:buClr>
                </a:pPr>
                <a:r>
                  <a:rPr lang="en-US" sz="3200" dirty="0"/>
                  <a:t>Closed form solution: </a:t>
                </a:r>
                <a14:m>
                  <m:oMath xmlns:m="http://schemas.openxmlformats.org/officeDocument/2006/math">
                    <m:r>
                      <a:rPr lang="en-US" sz="3200" i="1">
                        <a:solidFill>
                          <a:srgbClr val="C00000"/>
                        </a:solidFill>
                        <a:latin typeface="Cambria Math" panose="02040503050406030204" pitchFamily="18" charset="0"/>
                      </a:rPr>
                      <m:t>𝑥</m:t>
                    </m:r>
                    <m:r>
                      <a:rPr lang="en-US" sz="320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m:rPr>
                            <m:nor/>
                          </m:rPr>
                          <a:rPr lang="en-US" sz="3200">
                            <a:solidFill>
                              <a:srgbClr val="C00000"/>
                            </a:solidFill>
                          </a:rPr>
                          <m:t>†</m:t>
                        </m:r>
                      </m:sup>
                    </m:sSup>
                    <m:r>
                      <a:rPr lang="en-US" sz="3200" i="1">
                        <a:solidFill>
                          <a:srgbClr val="C00000"/>
                        </a:solidFill>
                        <a:latin typeface="Cambria Math" panose="02040503050406030204" pitchFamily="18" charset="0"/>
                      </a:rPr>
                      <m:t>𝑏</m:t>
                    </m:r>
                  </m:oMath>
                </a14:m>
                <a:endParaRPr lang="en-US" sz="3200" dirty="0"/>
              </a:p>
              <a:p>
                <a:pPr>
                  <a:buClr>
                    <a:schemeClr val="tx1"/>
                  </a:buClr>
                </a:pPr>
                <a:endParaRPr lang="en-US" sz="3200" dirty="0"/>
              </a:p>
            </p:txBody>
          </p:sp>
        </mc:Choice>
        <mc:Fallback xmlns="">
          <p:sp>
            <p:nvSpPr>
              <p:cNvPr id="22" name="Content Placeholder 2">
                <a:extLst>
                  <a:ext uri="{FF2B5EF4-FFF2-40B4-BE49-F238E27FC236}">
                    <a16:creationId xmlns:a16="http://schemas.microsoft.com/office/drawing/2014/main" id="{4CF7A3E5-B0DB-66F5-E447-F8867AEC61B4}"/>
                  </a:ext>
                </a:extLst>
              </p:cNvPr>
              <p:cNvSpPr>
                <a:spLocks noGrp="1" noRot="1" noChangeAspect="1" noMove="1" noResize="1" noEditPoints="1" noAdjustHandles="1" noChangeArrowheads="1" noChangeShapeType="1" noTextEdit="1"/>
              </p:cNvSpPr>
              <p:nvPr>
                <p:ph idx="1"/>
              </p:nvPr>
            </p:nvSpPr>
            <p:spPr>
              <a:xfrm>
                <a:off x="4454156" y="1794079"/>
                <a:ext cx="7735317" cy="2499331"/>
              </a:xfrm>
              <a:blipFill>
                <a:blip r:embed="rId14"/>
                <a:stretch>
                  <a:fillRect l="-1812" t="-4878" b="-488"/>
                </a:stretch>
              </a:blipFill>
            </p:spPr>
            <p:txBody>
              <a:bodyPr/>
              <a:lstStyle/>
              <a:p>
                <a:r>
                  <a:rPr lang="en-US">
                    <a:noFill/>
                  </a:rPr>
                  <a:t> </a:t>
                </a:r>
              </a:p>
            </p:txBody>
          </p:sp>
        </mc:Fallback>
      </mc:AlternateContent>
    </p:spTree>
    <p:extLst>
      <p:ext uri="{BB962C8B-B14F-4D97-AF65-F5344CB8AC3E}">
        <p14:creationId xmlns:p14="http://schemas.microsoft.com/office/powerpoint/2010/main" val="4198340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Subspace Embedding</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7251281-E2E9-410D-9DDA-112FC4F2414F}"/>
                  </a:ext>
                </a:extLst>
              </p:cNvPr>
              <p:cNvSpPr/>
              <p:nvPr/>
            </p:nvSpPr>
            <p:spPr>
              <a:xfrm>
                <a:off x="3986074" y="3333727"/>
                <a:ext cx="775110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oMath>
                  </m:oMathPara>
                </a14:m>
                <a:endParaRPr lang="en-US" sz="2800" dirty="0"/>
              </a:p>
            </p:txBody>
          </p:sp>
        </mc:Choice>
        <mc:Fallback xmlns="">
          <p:sp>
            <p:nvSpPr>
              <p:cNvPr id="6" name="Rectangle 5">
                <a:extLst>
                  <a:ext uri="{FF2B5EF4-FFF2-40B4-BE49-F238E27FC236}">
                    <a16:creationId xmlns:a16="http://schemas.microsoft.com/office/drawing/2014/main" id="{97251281-E2E9-410D-9DDA-112FC4F2414F}"/>
                  </a:ext>
                </a:extLst>
              </p:cNvPr>
              <p:cNvSpPr>
                <a:spLocks noRot="1" noChangeAspect="1" noMove="1" noResize="1" noEditPoints="1" noAdjustHandles="1" noChangeArrowheads="1" noChangeShapeType="1" noTextEdit="1"/>
              </p:cNvSpPr>
              <p:nvPr/>
            </p:nvSpPr>
            <p:spPr>
              <a:xfrm>
                <a:off x="3986074" y="3333727"/>
                <a:ext cx="7751103"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FAFF05D-9B00-4B1A-A888-E353C11CAA78}"/>
                  </a:ext>
                </a:extLst>
              </p:cNvPr>
              <p:cNvSpPr>
                <a:spLocks noGrp="1"/>
              </p:cNvSpPr>
              <p:nvPr>
                <p:ph idx="1"/>
              </p:nvPr>
            </p:nvSpPr>
            <p:spPr>
              <a:xfrm>
                <a:off x="3986074" y="1825625"/>
                <a:ext cx="7367726" cy="4667250"/>
              </a:xfrm>
            </p:spPr>
            <p:txBody>
              <a:bodyPr>
                <a:normAutofit/>
              </a:bodyPr>
              <a:lstStyle/>
              <a:p>
                <a:pPr>
                  <a:buClr>
                    <a:schemeClr val="tx1"/>
                  </a:buClr>
                </a:pPr>
                <a:r>
                  <a:rPr lang="en-US" dirty="0">
                    <a:solidFill>
                      <a:srgbClr val="00B050"/>
                    </a:solidFill>
                  </a:rPr>
                  <a:t>Subspace embedding</a:t>
                </a:r>
                <a:r>
                  <a:rPr lang="en-US" dirty="0"/>
                  <a:t>: Given </a:t>
                </a:r>
                <a14:m>
                  <m:oMath xmlns:m="http://schemas.openxmlformats.org/officeDocument/2006/math">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&gt;0</m:t>
                    </m:r>
                  </m:oMath>
                </a14:m>
                <a:r>
                  <a:rPr lang="en-US" dirty="0"/>
                  <a:t> and </a:t>
                </a:r>
                <a14:m>
                  <m:oMath xmlns:m="http://schemas.openxmlformats.org/officeDocument/2006/math">
                    <m:r>
                      <a:rPr lang="en-US" i="1" smtClean="0">
                        <a:solidFill>
                          <a:srgbClr val="C00000"/>
                        </a:solidFill>
                        <a:latin typeface="Cambria Math" panose="02040503050406030204" pitchFamily="18" charset="0"/>
                      </a:rPr>
                      <m:t>𝐴</m:t>
                    </m:r>
                    <m:r>
                      <a:rPr lang="en-US"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find matrix </a:t>
                </a:r>
                <a14:m>
                  <m:oMath xmlns:m="http://schemas.openxmlformats.org/officeDocument/2006/math">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oMath>
                </a14:m>
                <a:r>
                  <a:rPr lang="en-US" dirty="0"/>
                  <a:t>, such that for </a:t>
                </a:r>
                <a:r>
                  <a:rPr lang="en-US" i="1" dirty="0">
                    <a:solidFill>
                      <a:srgbClr val="7030A0"/>
                    </a:solidFill>
                  </a:rPr>
                  <a:t>every</a:t>
                </a:r>
                <a:r>
                  <a:rPr lang="en-US" i="1" dirty="0"/>
                  <a:t> </a:t>
                </a:r>
                <a14:m>
                  <m:oMath xmlns:m="http://schemas.openxmlformats.org/officeDocument/2006/math">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ℝ</m:t>
                        </m:r>
                      </m:e>
                      <m:sup>
                        <m:r>
                          <a:rPr lang="en-US" i="1">
                            <a:solidFill>
                              <a:srgbClr val="C00000"/>
                            </a:solidFill>
                            <a:latin typeface="Cambria Math" panose="02040503050406030204" pitchFamily="18" charset="0"/>
                          </a:rPr>
                          <m:t>𝑑</m:t>
                        </m:r>
                      </m:sup>
                    </m:sSup>
                  </m:oMath>
                </a14:m>
                <a:r>
                  <a:rPr lang="en-US" dirty="0"/>
                  <a:t>,</a:t>
                </a:r>
              </a:p>
              <a:p>
                <a:endParaRPr lang="en-US" dirty="0"/>
              </a:p>
              <a:p>
                <a:endParaRPr lang="en-US" dirty="0"/>
              </a:p>
              <a:p>
                <a:r>
                  <a:rPr lang="en-US" dirty="0"/>
                  <a:t>Equivalent to </a:t>
                </a:r>
                <a14:m>
                  <m:oMath xmlns:m="http://schemas.openxmlformats.org/officeDocument/2006/math">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𝑀</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e>
                    </m:d>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𝐴</m:t>
                    </m:r>
                  </m:oMath>
                </a14:m>
                <a:endParaRPr lang="en-US" dirty="0"/>
              </a:p>
              <a:p>
                <a:r>
                  <a:rPr lang="en-US" dirty="0"/>
                  <a:t>Approximates </a:t>
                </a:r>
                <a:r>
                  <a:rPr lang="en-US" i="1" dirty="0"/>
                  <a:t>all</a:t>
                </a:r>
                <a:r>
                  <a:rPr lang="en-US" dirty="0"/>
                  <a:t> cuts of a graph when </a:t>
                </a:r>
                <a14:m>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oMath>
                </a14:m>
                <a:r>
                  <a:rPr lang="en-US" dirty="0"/>
                  <a:t> is graph Laplacian</a:t>
                </a:r>
              </a:p>
              <a:p>
                <a:endParaRPr lang="en-US" dirty="0"/>
              </a:p>
              <a:p>
                <a:endParaRPr lang="en-US" dirty="0"/>
              </a:p>
            </p:txBody>
          </p:sp>
        </mc:Choice>
        <mc:Fallback xmlns="">
          <p:sp>
            <p:nvSpPr>
              <p:cNvPr id="8" name="Content Placeholder 2">
                <a:extLst>
                  <a:ext uri="{FF2B5EF4-FFF2-40B4-BE49-F238E27FC236}">
                    <a16:creationId xmlns:a16="http://schemas.microsoft.com/office/drawing/2014/main" id="{7FAFF05D-9B00-4B1A-A888-E353C11CAA78}"/>
                  </a:ext>
                </a:extLst>
              </p:cNvPr>
              <p:cNvSpPr>
                <a:spLocks noGrp="1" noRot="1" noChangeAspect="1" noMove="1" noResize="1" noEditPoints="1" noAdjustHandles="1" noChangeArrowheads="1" noChangeShapeType="1" noTextEdit="1"/>
              </p:cNvSpPr>
              <p:nvPr>
                <p:ph idx="1"/>
              </p:nvPr>
            </p:nvSpPr>
            <p:spPr>
              <a:xfrm>
                <a:off x="3986074" y="1825625"/>
                <a:ext cx="7367726" cy="4667250"/>
              </a:xfrm>
              <a:blipFill>
                <a:blip r:embed="rId3"/>
                <a:stretch>
                  <a:fillRect l="-1489" t="-2089" r="-1572"/>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7EB5C823-3983-4C5C-83E7-D8CC0D6C92B7}"/>
              </a:ext>
            </a:extLst>
          </p:cNvPr>
          <p:cNvSpPr/>
          <p:nvPr/>
        </p:nvSpPr>
        <p:spPr>
          <a:xfrm>
            <a:off x="872024" y="1923279"/>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4E514E6-5229-4F78-A599-0383CCCB4707}"/>
                  </a:ext>
                </a:extLst>
              </p:cNvPr>
              <p:cNvSpPr/>
              <p:nvPr/>
            </p:nvSpPr>
            <p:spPr>
              <a:xfrm>
                <a:off x="1813072" y="5697736"/>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14E514E6-5229-4F78-A599-0383CCCB4707}"/>
                  </a:ext>
                </a:extLst>
              </p:cNvPr>
              <p:cNvSpPr>
                <a:spLocks noRot="1" noChangeAspect="1" noMove="1" noResize="1" noEditPoints="1" noAdjustHandles="1" noChangeArrowheads="1" noChangeShapeType="1" noTextEdit="1"/>
              </p:cNvSpPr>
              <p:nvPr/>
            </p:nvSpPr>
            <p:spPr>
              <a:xfrm>
                <a:off x="1813072" y="5697736"/>
                <a:ext cx="394210" cy="400110"/>
              </a:xfrm>
              <a:prstGeom prst="rect">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3A87E7B-2884-4F34-B0C4-46A53A4636B2}"/>
              </a:ext>
            </a:extLst>
          </p:cNvPr>
          <p:cNvSpPr/>
          <p:nvPr/>
        </p:nvSpPr>
        <p:spPr>
          <a:xfrm>
            <a:off x="3158299" y="1926823"/>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C5F12C4-F816-4AA2-8782-D3DA88268FA1}"/>
                  </a:ext>
                </a:extLst>
              </p:cNvPr>
              <p:cNvSpPr/>
              <p:nvPr/>
            </p:nvSpPr>
            <p:spPr>
              <a:xfrm>
                <a:off x="1739494" y="275386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AC5F12C4-F816-4AA2-8782-D3DA88268FA1}"/>
                  </a:ext>
                </a:extLst>
              </p:cNvPr>
              <p:cNvSpPr>
                <a:spLocks noRot="1" noChangeAspect="1" noMove="1" noResize="1" noEditPoints="1" noAdjustHandles="1" noChangeArrowheads="1" noChangeShapeType="1" noTextEdit="1"/>
              </p:cNvSpPr>
              <p:nvPr/>
            </p:nvSpPr>
            <p:spPr>
              <a:xfrm>
                <a:off x="1739494" y="2753865"/>
                <a:ext cx="54136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1A32533-50D8-4742-900A-C968A0A10E0A}"/>
                  </a:ext>
                </a:extLst>
              </p:cNvPr>
              <p:cNvSpPr/>
              <p:nvPr/>
            </p:nvSpPr>
            <p:spPr>
              <a:xfrm>
                <a:off x="3148331" y="2748952"/>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11" name="Rectangle 10">
                <a:extLst>
                  <a:ext uri="{FF2B5EF4-FFF2-40B4-BE49-F238E27FC236}">
                    <a16:creationId xmlns:a16="http://schemas.microsoft.com/office/drawing/2014/main" id="{31A32533-50D8-4742-900A-C968A0A10E0A}"/>
                  </a:ext>
                </a:extLst>
              </p:cNvPr>
              <p:cNvSpPr>
                <a:spLocks noRot="1" noChangeAspect="1" noMove="1" noResize="1" noEditPoints="1" noAdjustHandles="1" noChangeArrowheads="1" noChangeShapeType="1" noTextEdit="1"/>
              </p:cNvSpPr>
              <p:nvPr/>
            </p:nvSpPr>
            <p:spPr>
              <a:xfrm>
                <a:off x="3148331" y="2748952"/>
                <a:ext cx="3679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4964515-E984-474F-BDF9-110412973156}"/>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E4964515-E984-474F-BDF9-110412973156}"/>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069383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Subspace Embedding</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7251281-E2E9-410D-9DDA-112FC4F2414F}"/>
                  </a:ext>
                </a:extLst>
              </p:cNvPr>
              <p:cNvSpPr/>
              <p:nvPr/>
            </p:nvSpPr>
            <p:spPr>
              <a:xfrm>
                <a:off x="3986074" y="3333727"/>
                <a:ext cx="775110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oMath>
                  </m:oMathPara>
                </a14:m>
                <a:endParaRPr lang="en-US" sz="2800" dirty="0"/>
              </a:p>
            </p:txBody>
          </p:sp>
        </mc:Choice>
        <mc:Fallback xmlns="">
          <p:sp>
            <p:nvSpPr>
              <p:cNvPr id="6" name="Rectangle 5">
                <a:extLst>
                  <a:ext uri="{FF2B5EF4-FFF2-40B4-BE49-F238E27FC236}">
                    <a16:creationId xmlns:a16="http://schemas.microsoft.com/office/drawing/2014/main" id="{97251281-E2E9-410D-9DDA-112FC4F2414F}"/>
                  </a:ext>
                </a:extLst>
              </p:cNvPr>
              <p:cNvSpPr>
                <a:spLocks noRot="1" noChangeAspect="1" noMove="1" noResize="1" noEditPoints="1" noAdjustHandles="1" noChangeArrowheads="1" noChangeShapeType="1" noTextEdit="1"/>
              </p:cNvSpPr>
              <p:nvPr/>
            </p:nvSpPr>
            <p:spPr>
              <a:xfrm>
                <a:off x="3986074" y="3333727"/>
                <a:ext cx="7751103"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FAFF05D-9B00-4B1A-A888-E353C11CAA78}"/>
                  </a:ext>
                </a:extLst>
              </p:cNvPr>
              <p:cNvSpPr>
                <a:spLocks noGrp="1"/>
              </p:cNvSpPr>
              <p:nvPr>
                <p:ph idx="1"/>
              </p:nvPr>
            </p:nvSpPr>
            <p:spPr>
              <a:xfrm>
                <a:off x="3986074" y="1825625"/>
                <a:ext cx="7367726" cy="4667250"/>
              </a:xfrm>
            </p:spPr>
            <p:txBody>
              <a:bodyPr>
                <a:normAutofit/>
              </a:bodyPr>
              <a:lstStyle/>
              <a:p>
                <a:pPr>
                  <a:buClr>
                    <a:schemeClr val="tx1"/>
                  </a:buClr>
                </a:pPr>
                <a:r>
                  <a:rPr lang="en-US" dirty="0">
                    <a:solidFill>
                      <a:srgbClr val="00B050"/>
                    </a:solidFill>
                  </a:rPr>
                  <a:t>Subspace embedding</a:t>
                </a:r>
                <a:r>
                  <a:rPr lang="en-US" dirty="0"/>
                  <a:t>: Given </a:t>
                </a:r>
                <a14:m>
                  <m:oMath xmlns:m="http://schemas.openxmlformats.org/officeDocument/2006/math">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&gt;0</m:t>
                    </m:r>
                  </m:oMath>
                </a14:m>
                <a:r>
                  <a:rPr lang="en-US" dirty="0"/>
                  <a:t> and </a:t>
                </a:r>
                <a14:m>
                  <m:oMath xmlns:m="http://schemas.openxmlformats.org/officeDocument/2006/math">
                    <m:r>
                      <a:rPr lang="en-US" i="1" smtClean="0">
                        <a:solidFill>
                          <a:srgbClr val="C00000"/>
                        </a:solidFill>
                        <a:latin typeface="Cambria Math" panose="02040503050406030204" pitchFamily="18" charset="0"/>
                      </a:rPr>
                      <m:t>𝐴</m:t>
                    </m:r>
                    <m:r>
                      <a:rPr lang="en-US"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find matrix </a:t>
                </a:r>
                <a14:m>
                  <m:oMath xmlns:m="http://schemas.openxmlformats.org/officeDocument/2006/math">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oMath>
                </a14:m>
                <a:r>
                  <a:rPr lang="en-US" dirty="0"/>
                  <a:t>, such that for </a:t>
                </a:r>
                <a:r>
                  <a:rPr lang="en-US" i="1" dirty="0">
                    <a:solidFill>
                      <a:srgbClr val="7030A0"/>
                    </a:solidFill>
                  </a:rPr>
                  <a:t>every</a:t>
                </a:r>
                <a:r>
                  <a:rPr lang="en-US" i="1" dirty="0"/>
                  <a:t> </a:t>
                </a:r>
                <a14:m>
                  <m:oMath xmlns:m="http://schemas.openxmlformats.org/officeDocument/2006/math">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ℝ</m:t>
                        </m:r>
                      </m:e>
                      <m:sup>
                        <m:r>
                          <a:rPr lang="en-US" i="1">
                            <a:solidFill>
                              <a:srgbClr val="C00000"/>
                            </a:solidFill>
                            <a:latin typeface="Cambria Math" panose="02040503050406030204" pitchFamily="18" charset="0"/>
                          </a:rPr>
                          <m:t>𝑑</m:t>
                        </m:r>
                      </m:sup>
                    </m:sSup>
                  </m:oMath>
                </a14:m>
                <a:r>
                  <a:rPr lang="en-US" dirty="0"/>
                  <a:t>,</a:t>
                </a:r>
              </a:p>
              <a:p>
                <a:endParaRPr lang="en-US" dirty="0"/>
              </a:p>
              <a:p>
                <a:endParaRPr lang="en-US" dirty="0"/>
              </a:p>
              <a:p>
                <a:pPr>
                  <a:buClr>
                    <a:schemeClr val="tx1"/>
                  </a:buClr>
                </a:pPr>
                <a:r>
                  <a:rPr lang="en-US" dirty="0">
                    <a:solidFill>
                      <a:srgbClr val="00B050"/>
                    </a:solidFill>
                  </a:rPr>
                  <a:t>Claim:</a:t>
                </a:r>
                <a:r>
                  <a:rPr lang="en-US" dirty="0"/>
                  <a:t> A construction of a subspace embedding can be used to approximately solve linear regression</a:t>
                </a:r>
              </a:p>
            </p:txBody>
          </p:sp>
        </mc:Choice>
        <mc:Fallback xmlns="">
          <p:sp>
            <p:nvSpPr>
              <p:cNvPr id="8" name="Content Placeholder 2">
                <a:extLst>
                  <a:ext uri="{FF2B5EF4-FFF2-40B4-BE49-F238E27FC236}">
                    <a16:creationId xmlns:a16="http://schemas.microsoft.com/office/drawing/2014/main" id="{7FAFF05D-9B00-4B1A-A888-E353C11CAA78}"/>
                  </a:ext>
                </a:extLst>
              </p:cNvPr>
              <p:cNvSpPr>
                <a:spLocks noGrp="1" noRot="1" noChangeAspect="1" noMove="1" noResize="1" noEditPoints="1" noAdjustHandles="1" noChangeArrowheads="1" noChangeShapeType="1" noTextEdit="1"/>
              </p:cNvSpPr>
              <p:nvPr>
                <p:ph idx="1"/>
              </p:nvPr>
            </p:nvSpPr>
            <p:spPr>
              <a:xfrm>
                <a:off x="3986074" y="1825625"/>
                <a:ext cx="7367726" cy="4667250"/>
              </a:xfrm>
              <a:blipFill>
                <a:blip r:embed="rId3"/>
                <a:stretch>
                  <a:fillRect l="-1489" t="-2089" r="-1572"/>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7EB5C823-3983-4C5C-83E7-D8CC0D6C92B7}"/>
              </a:ext>
            </a:extLst>
          </p:cNvPr>
          <p:cNvSpPr/>
          <p:nvPr/>
        </p:nvSpPr>
        <p:spPr>
          <a:xfrm>
            <a:off x="872024" y="1923279"/>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4E514E6-5229-4F78-A599-0383CCCB4707}"/>
                  </a:ext>
                </a:extLst>
              </p:cNvPr>
              <p:cNvSpPr/>
              <p:nvPr/>
            </p:nvSpPr>
            <p:spPr>
              <a:xfrm>
                <a:off x="1813072" y="5697736"/>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14E514E6-5229-4F78-A599-0383CCCB4707}"/>
                  </a:ext>
                </a:extLst>
              </p:cNvPr>
              <p:cNvSpPr>
                <a:spLocks noRot="1" noChangeAspect="1" noMove="1" noResize="1" noEditPoints="1" noAdjustHandles="1" noChangeArrowheads="1" noChangeShapeType="1" noTextEdit="1"/>
              </p:cNvSpPr>
              <p:nvPr/>
            </p:nvSpPr>
            <p:spPr>
              <a:xfrm>
                <a:off x="1813072" y="5697736"/>
                <a:ext cx="394210" cy="400110"/>
              </a:xfrm>
              <a:prstGeom prst="rect">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3A87E7B-2884-4F34-B0C4-46A53A4636B2}"/>
              </a:ext>
            </a:extLst>
          </p:cNvPr>
          <p:cNvSpPr/>
          <p:nvPr/>
        </p:nvSpPr>
        <p:spPr>
          <a:xfrm>
            <a:off x="3158299" y="1926823"/>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C5F12C4-F816-4AA2-8782-D3DA88268FA1}"/>
                  </a:ext>
                </a:extLst>
              </p:cNvPr>
              <p:cNvSpPr/>
              <p:nvPr/>
            </p:nvSpPr>
            <p:spPr>
              <a:xfrm>
                <a:off x="1739494" y="275386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AC5F12C4-F816-4AA2-8782-D3DA88268FA1}"/>
                  </a:ext>
                </a:extLst>
              </p:cNvPr>
              <p:cNvSpPr>
                <a:spLocks noRot="1" noChangeAspect="1" noMove="1" noResize="1" noEditPoints="1" noAdjustHandles="1" noChangeArrowheads="1" noChangeShapeType="1" noTextEdit="1"/>
              </p:cNvSpPr>
              <p:nvPr/>
            </p:nvSpPr>
            <p:spPr>
              <a:xfrm>
                <a:off x="1739494" y="2753865"/>
                <a:ext cx="54136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1A32533-50D8-4742-900A-C968A0A10E0A}"/>
                  </a:ext>
                </a:extLst>
              </p:cNvPr>
              <p:cNvSpPr/>
              <p:nvPr/>
            </p:nvSpPr>
            <p:spPr>
              <a:xfrm>
                <a:off x="3148331" y="2748952"/>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11" name="Rectangle 10">
                <a:extLst>
                  <a:ext uri="{FF2B5EF4-FFF2-40B4-BE49-F238E27FC236}">
                    <a16:creationId xmlns:a16="http://schemas.microsoft.com/office/drawing/2014/main" id="{31A32533-50D8-4742-900A-C968A0A10E0A}"/>
                  </a:ext>
                </a:extLst>
              </p:cNvPr>
              <p:cNvSpPr>
                <a:spLocks noRot="1" noChangeAspect="1" noMove="1" noResize="1" noEditPoints="1" noAdjustHandles="1" noChangeArrowheads="1" noChangeShapeType="1" noTextEdit="1"/>
              </p:cNvSpPr>
              <p:nvPr/>
            </p:nvSpPr>
            <p:spPr>
              <a:xfrm>
                <a:off x="3148331" y="2748952"/>
                <a:ext cx="3679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4964515-E984-474F-BDF9-110412973156}"/>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E4964515-E984-474F-BDF9-110412973156}"/>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08132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 and Subspace Embeddings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solidFill>
                      <a:srgbClr val="00B050"/>
                    </a:solidFill>
                  </a:rPr>
                  <a:t>Recall</a:t>
                </a:r>
                <a:r>
                  <a:rPr lang="en-US" sz="3200" b="0" dirty="0"/>
                  <a:t>: Goal</a:t>
                </a:r>
                <a:r>
                  <a:rPr lang="en-US" sz="3200" dirty="0"/>
                  <a:t> is to find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Sub>
                  </m:oMath>
                </a14:m>
                <a:endParaRPr lang="en-US" sz="3200" b="0" dirty="0"/>
              </a:p>
              <a:p>
                <a:pPr>
                  <a:buClr>
                    <a:schemeClr val="tx1"/>
                  </a:buClr>
                </a:pPr>
                <a:endParaRPr lang="en-US" sz="3200" dirty="0"/>
              </a:p>
              <a:p>
                <a:pPr>
                  <a:buClr>
                    <a:schemeClr val="tx1"/>
                  </a:buClr>
                </a:pPr>
                <a:endParaRPr lang="en-US" sz="3200" dirty="0"/>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3"/>
                <a:stretch>
                  <a:fillRect l="-1333"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73C31CD5-CC1A-5D72-1489-BDAF3BAD2A12}"/>
              </a:ext>
            </a:extLst>
          </p:cNvPr>
          <p:cNvSpPr/>
          <p:nvPr/>
        </p:nvSpPr>
        <p:spPr>
          <a:xfrm>
            <a:off x="704245" y="2469916"/>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C568AA3-65BF-DA7C-BEF9-CFDBFA776CFA}"/>
                  </a:ext>
                </a:extLst>
              </p:cNvPr>
              <p:cNvSpPr/>
              <p:nvPr/>
            </p:nvSpPr>
            <p:spPr>
              <a:xfrm>
                <a:off x="1645293" y="6244373"/>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5" name="Rectangle 4">
                <a:extLst>
                  <a:ext uri="{FF2B5EF4-FFF2-40B4-BE49-F238E27FC236}">
                    <a16:creationId xmlns:a16="http://schemas.microsoft.com/office/drawing/2014/main" id="{FC568AA3-65BF-DA7C-BEF9-CFDBFA776CFA}"/>
                  </a:ext>
                </a:extLst>
              </p:cNvPr>
              <p:cNvSpPr>
                <a:spLocks noRot="1" noChangeAspect="1" noMove="1" noResize="1" noEditPoints="1" noAdjustHandles="1" noChangeArrowheads="1" noChangeShapeType="1" noTextEdit="1"/>
              </p:cNvSpPr>
              <p:nvPr/>
            </p:nvSpPr>
            <p:spPr>
              <a:xfrm>
                <a:off x="1645293" y="6244373"/>
                <a:ext cx="394210" cy="400110"/>
              </a:xfrm>
              <a:prstGeom prst="rect">
                <a:avLst/>
              </a:prstGeom>
              <a:blipFill>
                <a:blip r:embed="rId4"/>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47B5B39F-842F-FADB-4F7E-FF9D6B9A8B6B}"/>
              </a:ext>
            </a:extLst>
          </p:cNvPr>
          <p:cNvSpPr/>
          <p:nvPr/>
        </p:nvSpPr>
        <p:spPr>
          <a:xfrm>
            <a:off x="2990520" y="2473460"/>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7A8855-65F2-543D-3920-7E9DDF9AA1E5}"/>
                  </a:ext>
                </a:extLst>
              </p:cNvPr>
              <p:cNvSpPr/>
              <p:nvPr/>
            </p:nvSpPr>
            <p:spPr>
              <a:xfrm>
                <a:off x="1571715" y="3300502"/>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607A8855-65F2-543D-3920-7E9DDF9AA1E5}"/>
                  </a:ext>
                </a:extLst>
              </p:cNvPr>
              <p:cNvSpPr>
                <a:spLocks noRot="1" noChangeAspect="1" noMove="1" noResize="1" noEditPoints="1" noAdjustHandles="1" noChangeArrowheads="1" noChangeShapeType="1" noTextEdit="1"/>
              </p:cNvSpPr>
              <p:nvPr/>
            </p:nvSpPr>
            <p:spPr>
              <a:xfrm>
                <a:off x="1571715" y="3300502"/>
                <a:ext cx="54136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3115268-D882-2838-ADDB-E35C162B18CA}"/>
                  </a:ext>
                </a:extLst>
              </p:cNvPr>
              <p:cNvSpPr/>
              <p:nvPr/>
            </p:nvSpPr>
            <p:spPr>
              <a:xfrm>
                <a:off x="2980552" y="3295589"/>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8" name="Rectangle 7">
                <a:extLst>
                  <a:ext uri="{FF2B5EF4-FFF2-40B4-BE49-F238E27FC236}">
                    <a16:creationId xmlns:a16="http://schemas.microsoft.com/office/drawing/2014/main" id="{A3115268-D882-2838-ADDB-E35C162B18CA}"/>
                  </a:ext>
                </a:extLst>
              </p:cNvPr>
              <p:cNvSpPr>
                <a:spLocks noRot="1" noChangeAspect="1" noMove="1" noResize="1" noEditPoints="1" noAdjustHandles="1" noChangeArrowheads="1" noChangeShapeType="1" noTextEdit="1"/>
              </p:cNvSpPr>
              <p:nvPr/>
            </p:nvSpPr>
            <p:spPr>
              <a:xfrm>
                <a:off x="2980552" y="3295589"/>
                <a:ext cx="3679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ED84A3E-6949-18D9-9CD4-6E9FCA8A412D}"/>
                  </a:ext>
                </a:extLst>
              </p:cNvPr>
              <p:cNvSpPr/>
              <p:nvPr/>
            </p:nvSpPr>
            <p:spPr>
              <a:xfrm>
                <a:off x="137481" y="3703415"/>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DED84A3E-6949-18D9-9CD4-6E9FCA8A412D}"/>
                  </a:ext>
                </a:extLst>
              </p:cNvPr>
              <p:cNvSpPr>
                <a:spLocks noRot="1" noChangeAspect="1" noMove="1" noResize="1" noEditPoints="1" noAdjustHandles="1" noChangeArrowheads="1" noChangeShapeType="1" noTextEdit="1"/>
              </p:cNvSpPr>
              <p:nvPr/>
            </p:nvSpPr>
            <p:spPr>
              <a:xfrm>
                <a:off x="137481" y="3703415"/>
                <a:ext cx="374590" cy="369332"/>
              </a:xfrm>
              <a:prstGeom prst="rect">
                <a:avLst/>
              </a:prstGeom>
              <a:blipFill>
                <a:blip r:embed="rId7"/>
                <a:stretch>
                  <a:fillRect/>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839F85C4-4199-31CB-8AC3-F866F23CEFEA}"/>
              </a:ext>
            </a:extLst>
          </p:cNvPr>
          <p:cNvSpPr/>
          <p:nvPr/>
        </p:nvSpPr>
        <p:spPr>
          <a:xfrm>
            <a:off x="4071087" y="2469915"/>
            <a:ext cx="398585" cy="3572109"/>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F0A2F66-2728-27D0-B826-BEC84DC96A33}"/>
                  </a:ext>
                </a:extLst>
              </p:cNvPr>
              <p:cNvSpPr/>
              <p:nvPr/>
            </p:nvSpPr>
            <p:spPr>
              <a:xfrm>
                <a:off x="3604869" y="3801069"/>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2F0A2F66-2728-27D0-B826-BEC84DC96A33}"/>
                  </a:ext>
                </a:extLst>
              </p:cNvPr>
              <p:cNvSpPr>
                <a:spLocks noRot="1" noChangeAspect="1" noMove="1" noResize="1" noEditPoints="1" noAdjustHandles="1" noChangeArrowheads="1" noChangeShapeType="1" noTextEdit="1"/>
              </p:cNvSpPr>
              <p:nvPr/>
            </p:nvSpPr>
            <p:spPr>
              <a:xfrm>
                <a:off x="3604869" y="3801069"/>
                <a:ext cx="37459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BD4C55D-A9E4-955B-CC2E-73D509E5718C}"/>
                  </a:ext>
                </a:extLst>
              </p:cNvPr>
              <p:cNvSpPr/>
              <p:nvPr/>
            </p:nvSpPr>
            <p:spPr>
              <a:xfrm>
                <a:off x="4139287" y="624437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ABD4C55D-A9E4-955B-CC2E-73D509E5718C}"/>
                  </a:ext>
                </a:extLst>
              </p:cNvPr>
              <p:cNvSpPr>
                <a:spLocks noRot="1" noChangeAspect="1" noMove="1" noResize="1" noEditPoints="1" noAdjustHandles="1" noChangeArrowheads="1" noChangeShapeType="1" noTextEdit="1"/>
              </p:cNvSpPr>
              <p:nvPr/>
            </p:nvSpPr>
            <p:spPr>
              <a:xfrm>
                <a:off x="4139287" y="6244373"/>
                <a:ext cx="385041"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DB04C6CA-5E78-E552-3154-D5EFE368BCEE}"/>
                  </a:ext>
                </a:extLst>
              </p:cNvPr>
              <p:cNvSpPr/>
              <p:nvPr/>
            </p:nvSpPr>
            <p:spPr>
              <a:xfrm>
                <a:off x="3445338" y="2883198"/>
                <a:ext cx="5341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14" name="Rectangle 13">
                <a:extLst>
                  <a:ext uri="{FF2B5EF4-FFF2-40B4-BE49-F238E27FC236}">
                    <a16:creationId xmlns:a16="http://schemas.microsoft.com/office/drawing/2014/main" id="{DB04C6CA-5E78-E552-3154-D5EFE368BCEE}"/>
                  </a:ext>
                </a:extLst>
              </p:cNvPr>
              <p:cNvSpPr>
                <a:spLocks noRot="1" noChangeAspect="1" noMove="1" noResize="1" noEditPoints="1" noAdjustHandles="1" noChangeArrowheads="1" noChangeShapeType="1" noTextEdit="1"/>
              </p:cNvSpPr>
              <p:nvPr/>
            </p:nvSpPr>
            <p:spPr>
              <a:xfrm>
                <a:off x="3445338" y="2883198"/>
                <a:ext cx="534121"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DF4078D-BC30-B0E0-1AAE-BB5FD6FCABC1}"/>
                  </a:ext>
                </a:extLst>
              </p:cNvPr>
              <p:cNvSpPr/>
              <p:nvPr/>
            </p:nvSpPr>
            <p:spPr>
              <a:xfrm>
                <a:off x="4036397" y="3316237"/>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6DF4078D-BC30-B0E0-1AAE-BB5FD6FCABC1}"/>
                  </a:ext>
                </a:extLst>
              </p:cNvPr>
              <p:cNvSpPr>
                <a:spLocks noRot="1" noChangeAspect="1" noMove="1" noResize="1" noEditPoints="1" noAdjustHandles="1" noChangeArrowheads="1" noChangeShapeType="1" noTextEdit="1"/>
              </p:cNvSpPr>
              <p:nvPr/>
            </p:nvSpPr>
            <p:spPr>
              <a:xfrm>
                <a:off x="4036397" y="3316237"/>
                <a:ext cx="507896" cy="584775"/>
              </a:xfrm>
              <a:prstGeom prst="rect">
                <a:avLst/>
              </a:prstGeom>
              <a:blipFill>
                <a:blip r:embed="rId11"/>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621B991-A913-1CC5-DBAE-CE6ECBD6521D}"/>
              </a:ext>
            </a:extLst>
          </p:cNvPr>
          <p:cNvSpPr/>
          <p:nvPr/>
        </p:nvSpPr>
        <p:spPr>
          <a:xfrm>
            <a:off x="7702559" y="2562194"/>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2B56464-CCFC-D472-2E24-A389AB6B0400}"/>
                  </a:ext>
                </a:extLst>
              </p:cNvPr>
              <p:cNvSpPr/>
              <p:nvPr/>
            </p:nvSpPr>
            <p:spPr>
              <a:xfrm>
                <a:off x="8643607" y="6336651"/>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7" name="Rectangle 16">
                <a:extLst>
                  <a:ext uri="{FF2B5EF4-FFF2-40B4-BE49-F238E27FC236}">
                    <a16:creationId xmlns:a16="http://schemas.microsoft.com/office/drawing/2014/main" id="{62B56464-CCFC-D472-2E24-A389AB6B0400}"/>
                  </a:ext>
                </a:extLst>
              </p:cNvPr>
              <p:cNvSpPr>
                <a:spLocks noRot="1" noChangeAspect="1" noMove="1" noResize="1" noEditPoints="1" noAdjustHandles="1" noChangeArrowheads="1" noChangeShapeType="1" noTextEdit="1"/>
              </p:cNvSpPr>
              <p:nvPr/>
            </p:nvSpPr>
            <p:spPr>
              <a:xfrm>
                <a:off x="8643607" y="6336651"/>
                <a:ext cx="394210" cy="400110"/>
              </a:xfrm>
              <a:prstGeom prst="rect">
                <a:avLst/>
              </a:prstGeom>
              <a:blipFill>
                <a:blip r:embed="rId12"/>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61F83620-BCD0-4214-AADE-F9311821D6F6}"/>
              </a:ext>
            </a:extLst>
          </p:cNvPr>
          <p:cNvSpPr/>
          <p:nvPr/>
        </p:nvSpPr>
        <p:spPr>
          <a:xfrm>
            <a:off x="10342150" y="2562194"/>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F8A3BD6B-02EE-E9F2-F13A-F7266EB6658A}"/>
                  </a:ext>
                </a:extLst>
              </p:cNvPr>
              <p:cNvSpPr/>
              <p:nvPr/>
            </p:nvSpPr>
            <p:spPr>
              <a:xfrm>
                <a:off x="8570029" y="3392780"/>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F8A3BD6B-02EE-E9F2-F13A-F7266EB6658A}"/>
                  </a:ext>
                </a:extLst>
              </p:cNvPr>
              <p:cNvSpPr>
                <a:spLocks noRot="1" noChangeAspect="1" noMove="1" noResize="1" noEditPoints="1" noAdjustHandles="1" noChangeArrowheads="1" noChangeShapeType="1" noTextEdit="1"/>
              </p:cNvSpPr>
              <p:nvPr/>
            </p:nvSpPr>
            <p:spPr>
              <a:xfrm>
                <a:off x="8570029" y="3392780"/>
                <a:ext cx="541367" cy="58477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1C4F0E7-56F6-C777-78CD-0EF6C48CC9AB}"/>
                  </a:ext>
                </a:extLst>
              </p:cNvPr>
              <p:cNvSpPr/>
              <p:nvPr/>
            </p:nvSpPr>
            <p:spPr>
              <a:xfrm>
                <a:off x="10372750" y="3387868"/>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20" name="Rectangle 19">
                <a:extLst>
                  <a:ext uri="{FF2B5EF4-FFF2-40B4-BE49-F238E27FC236}">
                    <a16:creationId xmlns:a16="http://schemas.microsoft.com/office/drawing/2014/main" id="{A1C4F0E7-56F6-C777-78CD-0EF6C48CC9AB}"/>
                  </a:ext>
                </a:extLst>
              </p:cNvPr>
              <p:cNvSpPr>
                <a:spLocks noRot="1" noChangeAspect="1" noMove="1" noResize="1" noEditPoints="1" noAdjustHandles="1" noChangeArrowheads="1" noChangeShapeType="1" noTextEdit="1"/>
              </p:cNvSpPr>
              <p:nvPr/>
            </p:nvSpPr>
            <p:spPr>
              <a:xfrm>
                <a:off x="10372750" y="3387868"/>
                <a:ext cx="367985" cy="58477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20E76EB-EA56-CFB7-08B7-62F1D0482563}"/>
                  </a:ext>
                </a:extLst>
              </p:cNvPr>
              <p:cNvSpPr/>
              <p:nvPr/>
            </p:nvSpPr>
            <p:spPr>
              <a:xfrm>
                <a:off x="7135795" y="3795693"/>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A20E76EB-EA56-CFB7-08B7-62F1D0482563}"/>
                  </a:ext>
                </a:extLst>
              </p:cNvPr>
              <p:cNvSpPr>
                <a:spLocks noRot="1" noChangeAspect="1" noMove="1" noResize="1" noEditPoints="1" noAdjustHandles="1" noChangeArrowheads="1" noChangeShapeType="1" noTextEdit="1"/>
              </p:cNvSpPr>
              <p:nvPr/>
            </p:nvSpPr>
            <p:spPr>
              <a:xfrm>
                <a:off x="7135795" y="3795693"/>
                <a:ext cx="374590" cy="369332"/>
              </a:xfrm>
              <a:prstGeom prst="rect">
                <a:avLst/>
              </a:prstGeom>
              <a:blipFill>
                <a:blip r:embed="rId15"/>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049AAE01-079A-D530-AE3B-33886A1813EE}"/>
              </a:ext>
            </a:extLst>
          </p:cNvPr>
          <p:cNvSpPr/>
          <p:nvPr/>
        </p:nvSpPr>
        <p:spPr>
          <a:xfrm>
            <a:off x="9780434" y="2562194"/>
            <a:ext cx="398585" cy="3572109"/>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37D4458-3DA7-B80A-6532-C0601C2FBBD8}"/>
                  </a:ext>
                </a:extLst>
              </p:cNvPr>
              <p:cNvSpPr/>
              <p:nvPr/>
            </p:nvSpPr>
            <p:spPr>
              <a:xfrm>
                <a:off x="9848634" y="6336652"/>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24" name="Rectangle 23">
                <a:extLst>
                  <a:ext uri="{FF2B5EF4-FFF2-40B4-BE49-F238E27FC236}">
                    <a16:creationId xmlns:a16="http://schemas.microsoft.com/office/drawing/2014/main" id="{137D4458-3DA7-B80A-6532-C0601C2FBBD8}"/>
                  </a:ext>
                </a:extLst>
              </p:cNvPr>
              <p:cNvSpPr>
                <a:spLocks noRot="1" noChangeAspect="1" noMove="1" noResize="1" noEditPoints="1" noAdjustHandles="1" noChangeArrowheads="1" noChangeShapeType="1" noTextEdit="1"/>
              </p:cNvSpPr>
              <p:nvPr/>
            </p:nvSpPr>
            <p:spPr>
              <a:xfrm>
                <a:off x="9848634" y="6336652"/>
                <a:ext cx="385041" cy="4001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26D736A-C535-47A6-BBDE-C224F8C7B75D}"/>
                  </a:ext>
                </a:extLst>
              </p:cNvPr>
              <p:cNvSpPr/>
              <p:nvPr/>
            </p:nvSpPr>
            <p:spPr>
              <a:xfrm>
                <a:off x="9752689" y="3430142"/>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7" name="Rectangle 26">
                <a:extLst>
                  <a:ext uri="{FF2B5EF4-FFF2-40B4-BE49-F238E27FC236}">
                    <a16:creationId xmlns:a16="http://schemas.microsoft.com/office/drawing/2014/main" id="{026D736A-C535-47A6-BBDE-C224F8C7B75D}"/>
                  </a:ext>
                </a:extLst>
              </p:cNvPr>
              <p:cNvSpPr>
                <a:spLocks noRot="1" noChangeAspect="1" noMove="1" noResize="1" noEditPoints="1" noAdjustHandles="1" noChangeArrowheads="1" noChangeShapeType="1" noTextEdit="1"/>
              </p:cNvSpPr>
              <p:nvPr/>
            </p:nvSpPr>
            <p:spPr>
              <a:xfrm>
                <a:off x="9752689" y="3430142"/>
                <a:ext cx="507896" cy="584775"/>
              </a:xfrm>
              <a:prstGeom prst="rect">
                <a:avLst/>
              </a:prstGeom>
              <a:blipFill>
                <a:blip r:embed="rId17"/>
                <a:stretch>
                  <a:fillRect/>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0615BE8A-DD1E-7851-A8BC-10DA9565257E}"/>
              </a:ext>
            </a:extLst>
          </p:cNvPr>
          <p:cNvSpPr/>
          <p:nvPr/>
        </p:nvSpPr>
        <p:spPr>
          <a:xfrm>
            <a:off x="10342149" y="4594923"/>
            <a:ext cx="398585" cy="446861"/>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9741D705-3CBD-69E9-7E72-2B9E13EBFFE4}"/>
                  </a:ext>
                </a:extLst>
              </p:cNvPr>
              <p:cNvSpPr/>
              <p:nvPr/>
            </p:nvSpPr>
            <p:spPr>
              <a:xfrm>
                <a:off x="10312974" y="4633687"/>
                <a:ext cx="36798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29" name="Rectangle 28">
                <a:extLst>
                  <a:ext uri="{FF2B5EF4-FFF2-40B4-BE49-F238E27FC236}">
                    <a16:creationId xmlns:a16="http://schemas.microsoft.com/office/drawing/2014/main" id="{9741D705-3CBD-69E9-7E72-2B9E13EBFFE4}"/>
                  </a:ext>
                </a:extLst>
              </p:cNvPr>
              <p:cNvSpPr>
                <a:spLocks noRot="1" noChangeAspect="1" noMove="1" noResize="1" noEditPoints="1" noAdjustHandles="1" noChangeArrowheads="1" noChangeShapeType="1" noTextEdit="1"/>
              </p:cNvSpPr>
              <p:nvPr/>
            </p:nvSpPr>
            <p:spPr>
              <a:xfrm>
                <a:off x="10312974" y="4633687"/>
                <a:ext cx="367985" cy="369332"/>
              </a:xfrm>
              <a:prstGeom prst="rect">
                <a:avLst/>
              </a:prstGeom>
              <a:blipFill>
                <a:blip r:embed="rId18"/>
                <a:stretch>
                  <a:fillRect r="-28333"/>
                </a:stretch>
              </a:blipFill>
            </p:spPr>
            <p:txBody>
              <a:bodyPr/>
              <a:lstStyle/>
              <a:p>
                <a:r>
                  <a:rPr lang="en-US">
                    <a:noFill/>
                  </a:rPr>
                  <a:t> </a:t>
                </a:r>
              </a:p>
            </p:txBody>
          </p:sp>
        </mc:Fallback>
      </mc:AlternateContent>
    </p:spTree>
    <p:extLst>
      <p:ext uri="{BB962C8B-B14F-4D97-AF65-F5344CB8AC3E}">
        <p14:creationId xmlns:p14="http://schemas.microsoft.com/office/powerpoint/2010/main" val="2647620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 and Subspace Embeddings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solidFill>
                      <a:srgbClr val="00B050"/>
                    </a:solidFill>
                  </a:rPr>
                  <a:t>Recall</a:t>
                </a:r>
                <a:r>
                  <a:rPr lang="en-US" sz="3200" b="0" dirty="0"/>
                  <a:t>: Goal</a:t>
                </a:r>
                <a:r>
                  <a:rPr lang="en-US" sz="3200" dirty="0"/>
                  <a:t> is to find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Sub>
                  </m:oMath>
                </a14:m>
                <a:endParaRPr lang="en-US" sz="3200" b="0" dirty="0"/>
              </a:p>
              <a:p>
                <a:pPr>
                  <a:buClr>
                    <a:schemeClr val="tx1"/>
                  </a:buClr>
                </a:pPr>
                <a:endParaRPr lang="en-US" sz="3200" dirty="0"/>
              </a:p>
              <a:p>
                <a:pPr>
                  <a:buClr>
                    <a:schemeClr val="tx1"/>
                  </a:buClr>
                </a:pPr>
                <a:endParaRPr lang="en-US" sz="3200" dirty="0"/>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3"/>
                <a:stretch>
                  <a:fillRect l="-1333" t="-2801"/>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621B991-A913-1CC5-DBAE-CE6ECBD6521D}"/>
              </a:ext>
            </a:extLst>
          </p:cNvPr>
          <p:cNvSpPr/>
          <p:nvPr/>
        </p:nvSpPr>
        <p:spPr>
          <a:xfrm>
            <a:off x="7702559" y="2562194"/>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2B56464-CCFC-D472-2E24-A389AB6B0400}"/>
                  </a:ext>
                </a:extLst>
              </p:cNvPr>
              <p:cNvSpPr/>
              <p:nvPr/>
            </p:nvSpPr>
            <p:spPr>
              <a:xfrm>
                <a:off x="8643607" y="6336651"/>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7" name="Rectangle 16">
                <a:extLst>
                  <a:ext uri="{FF2B5EF4-FFF2-40B4-BE49-F238E27FC236}">
                    <a16:creationId xmlns:a16="http://schemas.microsoft.com/office/drawing/2014/main" id="{62B56464-CCFC-D472-2E24-A389AB6B0400}"/>
                  </a:ext>
                </a:extLst>
              </p:cNvPr>
              <p:cNvSpPr>
                <a:spLocks noRot="1" noChangeAspect="1" noMove="1" noResize="1" noEditPoints="1" noAdjustHandles="1" noChangeArrowheads="1" noChangeShapeType="1" noTextEdit="1"/>
              </p:cNvSpPr>
              <p:nvPr/>
            </p:nvSpPr>
            <p:spPr>
              <a:xfrm>
                <a:off x="8643607" y="6336651"/>
                <a:ext cx="394210" cy="400110"/>
              </a:xfrm>
              <a:prstGeom prst="rect">
                <a:avLst/>
              </a:prstGeom>
              <a:blipFill>
                <a:blip r:embed="rId4"/>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61F83620-BCD0-4214-AADE-F9311821D6F6}"/>
              </a:ext>
            </a:extLst>
          </p:cNvPr>
          <p:cNvSpPr/>
          <p:nvPr/>
        </p:nvSpPr>
        <p:spPr>
          <a:xfrm>
            <a:off x="10342150" y="2562194"/>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F8A3BD6B-02EE-E9F2-F13A-F7266EB6658A}"/>
                  </a:ext>
                </a:extLst>
              </p:cNvPr>
              <p:cNvSpPr/>
              <p:nvPr/>
            </p:nvSpPr>
            <p:spPr>
              <a:xfrm>
                <a:off x="8570029" y="3392780"/>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F8A3BD6B-02EE-E9F2-F13A-F7266EB6658A}"/>
                  </a:ext>
                </a:extLst>
              </p:cNvPr>
              <p:cNvSpPr>
                <a:spLocks noRot="1" noChangeAspect="1" noMove="1" noResize="1" noEditPoints="1" noAdjustHandles="1" noChangeArrowheads="1" noChangeShapeType="1" noTextEdit="1"/>
              </p:cNvSpPr>
              <p:nvPr/>
            </p:nvSpPr>
            <p:spPr>
              <a:xfrm>
                <a:off x="8570029" y="3392780"/>
                <a:ext cx="54136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1C4F0E7-56F6-C777-78CD-0EF6C48CC9AB}"/>
                  </a:ext>
                </a:extLst>
              </p:cNvPr>
              <p:cNvSpPr/>
              <p:nvPr/>
            </p:nvSpPr>
            <p:spPr>
              <a:xfrm>
                <a:off x="10372750" y="3387868"/>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20" name="Rectangle 19">
                <a:extLst>
                  <a:ext uri="{FF2B5EF4-FFF2-40B4-BE49-F238E27FC236}">
                    <a16:creationId xmlns:a16="http://schemas.microsoft.com/office/drawing/2014/main" id="{A1C4F0E7-56F6-C777-78CD-0EF6C48CC9AB}"/>
                  </a:ext>
                </a:extLst>
              </p:cNvPr>
              <p:cNvSpPr>
                <a:spLocks noRot="1" noChangeAspect="1" noMove="1" noResize="1" noEditPoints="1" noAdjustHandles="1" noChangeArrowheads="1" noChangeShapeType="1" noTextEdit="1"/>
              </p:cNvSpPr>
              <p:nvPr/>
            </p:nvSpPr>
            <p:spPr>
              <a:xfrm>
                <a:off x="10372750" y="3387868"/>
                <a:ext cx="3679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20E76EB-EA56-CFB7-08B7-62F1D0482563}"/>
                  </a:ext>
                </a:extLst>
              </p:cNvPr>
              <p:cNvSpPr/>
              <p:nvPr/>
            </p:nvSpPr>
            <p:spPr>
              <a:xfrm>
                <a:off x="7135795" y="3795693"/>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A20E76EB-EA56-CFB7-08B7-62F1D0482563}"/>
                  </a:ext>
                </a:extLst>
              </p:cNvPr>
              <p:cNvSpPr>
                <a:spLocks noRot="1" noChangeAspect="1" noMove="1" noResize="1" noEditPoints="1" noAdjustHandles="1" noChangeArrowheads="1" noChangeShapeType="1" noTextEdit="1"/>
              </p:cNvSpPr>
              <p:nvPr/>
            </p:nvSpPr>
            <p:spPr>
              <a:xfrm>
                <a:off x="7135795" y="3795693"/>
                <a:ext cx="374590" cy="369332"/>
              </a:xfrm>
              <a:prstGeom prst="rect">
                <a:avLst/>
              </a:prstGeom>
              <a:blipFill>
                <a:blip r:embed="rId7"/>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049AAE01-079A-D530-AE3B-33886A1813EE}"/>
              </a:ext>
            </a:extLst>
          </p:cNvPr>
          <p:cNvSpPr/>
          <p:nvPr/>
        </p:nvSpPr>
        <p:spPr>
          <a:xfrm>
            <a:off x="9780434" y="2562194"/>
            <a:ext cx="398585" cy="3572109"/>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37D4458-3DA7-B80A-6532-C0601C2FBBD8}"/>
                  </a:ext>
                </a:extLst>
              </p:cNvPr>
              <p:cNvSpPr/>
              <p:nvPr/>
            </p:nvSpPr>
            <p:spPr>
              <a:xfrm>
                <a:off x="9848634" y="6336652"/>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24" name="Rectangle 23">
                <a:extLst>
                  <a:ext uri="{FF2B5EF4-FFF2-40B4-BE49-F238E27FC236}">
                    <a16:creationId xmlns:a16="http://schemas.microsoft.com/office/drawing/2014/main" id="{137D4458-3DA7-B80A-6532-C0601C2FBBD8}"/>
                  </a:ext>
                </a:extLst>
              </p:cNvPr>
              <p:cNvSpPr>
                <a:spLocks noRot="1" noChangeAspect="1" noMove="1" noResize="1" noEditPoints="1" noAdjustHandles="1" noChangeArrowheads="1" noChangeShapeType="1" noTextEdit="1"/>
              </p:cNvSpPr>
              <p:nvPr/>
            </p:nvSpPr>
            <p:spPr>
              <a:xfrm>
                <a:off x="9848634" y="6336652"/>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26D736A-C535-47A6-BBDE-C224F8C7B75D}"/>
                  </a:ext>
                </a:extLst>
              </p:cNvPr>
              <p:cNvSpPr/>
              <p:nvPr/>
            </p:nvSpPr>
            <p:spPr>
              <a:xfrm>
                <a:off x="9752689" y="3430142"/>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7" name="Rectangle 26">
                <a:extLst>
                  <a:ext uri="{FF2B5EF4-FFF2-40B4-BE49-F238E27FC236}">
                    <a16:creationId xmlns:a16="http://schemas.microsoft.com/office/drawing/2014/main" id="{026D736A-C535-47A6-BBDE-C224F8C7B75D}"/>
                  </a:ext>
                </a:extLst>
              </p:cNvPr>
              <p:cNvSpPr>
                <a:spLocks noRot="1" noChangeAspect="1" noMove="1" noResize="1" noEditPoints="1" noAdjustHandles="1" noChangeArrowheads="1" noChangeShapeType="1" noTextEdit="1"/>
              </p:cNvSpPr>
              <p:nvPr/>
            </p:nvSpPr>
            <p:spPr>
              <a:xfrm>
                <a:off x="9752689" y="3430142"/>
                <a:ext cx="507896" cy="584775"/>
              </a:xfrm>
              <a:prstGeom prst="rect">
                <a:avLst/>
              </a:prstGeom>
              <a:blipFill>
                <a:blip r:embed="rId9"/>
                <a:stretch>
                  <a:fillRect/>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0615BE8A-DD1E-7851-A8BC-10DA9565257E}"/>
              </a:ext>
            </a:extLst>
          </p:cNvPr>
          <p:cNvSpPr/>
          <p:nvPr/>
        </p:nvSpPr>
        <p:spPr>
          <a:xfrm>
            <a:off x="10342149" y="4594923"/>
            <a:ext cx="398585" cy="446861"/>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9741D705-3CBD-69E9-7E72-2B9E13EBFFE4}"/>
                  </a:ext>
                </a:extLst>
              </p:cNvPr>
              <p:cNvSpPr/>
              <p:nvPr/>
            </p:nvSpPr>
            <p:spPr>
              <a:xfrm>
                <a:off x="10312974" y="4633687"/>
                <a:ext cx="36798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29" name="Rectangle 28">
                <a:extLst>
                  <a:ext uri="{FF2B5EF4-FFF2-40B4-BE49-F238E27FC236}">
                    <a16:creationId xmlns:a16="http://schemas.microsoft.com/office/drawing/2014/main" id="{9741D705-3CBD-69E9-7E72-2B9E13EBFFE4}"/>
                  </a:ext>
                </a:extLst>
              </p:cNvPr>
              <p:cNvSpPr>
                <a:spLocks noRot="1" noChangeAspect="1" noMove="1" noResize="1" noEditPoints="1" noAdjustHandles="1" noChangeArrowheads="1" noChangeShapeType="1" noTextEdit="1"/>
              </p:cNvSpPr>
              <p:nvPr/>
            </p:nvSpPr>
            <p:spPr>
              <a:xfrm>
                <a:off x="10312974" y="4633687"/>
                <a:ext cx="367985" cy="369332"/>
              </a:xfrm>
              <a:prstGeom prst="rect">
                <a:avLst/>
              </a:prstGeom>
              <a:blipFill>
                <a:blip r:embed="rId10"/>
                <a:stretch>
                  <a:fillRect r="-28333"/>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61867D72-3865-E884-043F-9C40CF51876E}"/>
              </a:ext>
            </a:extLst>
          </p:cNvPr>
          <p:cNvSpPr/>
          <p:nvPr/>
        </p:nvSpPr>
        <p:spPr>
          <a:xfrm>
            <a:off x="1387580" y="2562194"/>
            <a:ext cx="2476460"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120D1F8E-30DF-A3CF-0B47-FD8E5435A77A}"/>
                  </a:ext>
                </a:extLst>
              </p:cNvPr>
              <p:cNvSpPr/>
              <p:nvPr/>
            </p:nvSpPr>
            <p:spPr>
              <a:xfrm>
                <a:off x="2328628" y="6336651"/>
                <a:ext cx="909522"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38" name="Rectangle 37">
                <a:extLst>
                  <a:ext uri="{FF2B5EF4-FFF2-40B4-BE49-F238E27FC236}">
                    <a16:creationId xmlns:a16="http://schemas.microsoft.com/office/drawing/2014/main" id="{120D1F8E-30DF-A3CF-0B47-FD8E5435A77A}"/>
                  </a:ext>
                </a:extLst>
              </p:cNvPr>
              <p:cNvSpPr>
                <a:spLocks noRot="1" noChangeAspect="1" noMove="1" noResize="1" noEditPoints="1" noAdjustHandles="1" noChangeArrowheads="1" noChangeShapeType="1" noTextEdit="1"/>
              </p:cNvSpPr>
              <p:nvPr/>
            </p:nvSpPr>
            <p:spPr>
              <a:xfrm>
                <a:off x="2328628" y="6336651"/>
                <a:ext cx="909522" cy="400110"/>
              </a:xfrm>
              <a:prstGeom prst="rect">
                <a:avLst/>
              </a:prstGeom>
              <a:blipFill>
                <a:blip r:embed="rId11"/>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E3F7FF07-6AD8-5E3E-C46E-0DFF9CB6C58E}"/>
              </a:ext>
            </a:extLst>
          </p:cNvPr>
          <p:cNvSpPr/>
          <p:nvPr/>
        </p:nvSpPr>
        <p:spPr>
          <a:xfrm>
            <a:off x="4027171" y="2562194"/>
            <a:ext cx="398585" cy="24795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C0CF78C-4F44-0210-86EF-F67508834C6C}"/>
                  </a:ext>
                </a:extLst>
              </p:cNvPr>
              <p:cNvSpPr/>
              <p:nvPr/>
            </p:nvSpPr>
            <p:spPr>
              <a:xfrm>
                <a:off x="2255050" y="3392780"/>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40" name="Rectangle 39">
                <a:extLst>
                  <a:ext uri="{FF2B5EF4-FFF2-40B4-BE49-F238E27FC236}">
                    <a16:creationId xmlns:a16="http://schemas.microsoft.com/office/drawing/2014/main" id="{6C0CF78C-4F44-0210-86EF-F67508834C6C}"/>
                  </a:ext>
                </a:extLst>
              </p:cNvPr>
              <p:cNvSpPr>
                <a:spLocks noRot="1" noChangeAspect="1" noMove="1" noResize="1" noEditPoints="1" noAdjustHandles="1" noChangeArrowheads="1" noChangeShapeType="1" noTextEdit="1"/>
              </p:cNvSpPr>
              <p:nvPr/>
            </p:nvSpPr>
            <p:spPr>
              <a:xfrm>
                <a:off x="2255050" y="3392780"/>
                <a:ext cx="557973"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1BBDFDEA-CB9E-656E-5C31-D87C8521B52D}"/>
                  </a:ext>
                </a:extLst>
              </p:cNvPr>
              <p:cNvSpPr/>
              <p:nvPr/>
            </p:nvSpPr>
            <p:spPr>
              <a:xfrm>
                <a:off x="4057771" y="3387868"/>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𝑦</m:t>
                      </m:r>
                    </m:oMath>
                  </m:oMathPara>
                </a14:m>
                <a:endParaRPr lang="en-US" sz="3200" dirty="0">
                  <a:solidFill>
                    <a:srgbClr val="C00000"/>
                  </a:solidFill>
                </a:endParaRPr>
              </a:p>
            </p:txBody>
          </p:sp>
        </mc:Choice>
        <mc:Fallback xmlns="">
          <p:sp>
            <p:nvSpPr>
              <p:cNvPr id="41" name="Rectangle 40">
                <a:extLst>
                  <a:ext uri="{FF2B5EF4-FFF2-40B4-BE49-F238E27FC236}">
                    <a16:creationId xmlns:a16="http://schemas.microsoft.com/office/drawing/2014/main" id="{1BBDFDEA-CB9E-656E-5C31-D87C8521B52D}"/>
                  </a:ext>
                </a:extLst>
              </p:cNvPr>
              <p:cNvSpPr>
                <a:spLocks noRot="1" noChangeAspect="1" noMove="1" noResize="1" noEditPoints="1" noAdjustHandles="1" noChangeArrowheads="1" noChangeShapeType="1" noTextEdit="1"/>
              </p:cNvSpPr>
              <p:nvPr/>
            </p:nvSpPr>
            <p:spPr>
              <a:xfrm>
                <a:off x="4057771" y="3387868"/>
                <a:ext cx="367985" cy="58477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B70C0DAE-21E4-F77A-8D81-CB6DDB7894FF}"/>
                  </a:ext>
                </a:extLst>
              </p:cNvPr>
              <p:cNvSpPr/>
              <p:nvPr/>
            </p:nvSpPr>
            <p:spPr>
              <a:xfrm>
                <a:off x="820816" y="3795693"/>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42" name="Rectangle 41">
                <a:extLst>
                  <a:ext uri="{FF2B5EF4-FFF2-40B4-BE49-F238E27FC236}">
                    <a16:creationId xmlns:a16="http://schemas.microsoft.com/office/drawing/2014/main" id="{B70C0DAE-21E4-F77A-8D81-CB6DDB7894FF}"/>
                  </a:ext>
                </a:extLst>
              </p:cNvPr>
              <p:cNvSpPr>
                <a:spLocks noRot="1" noChangeAspect="1" noMove="1" noResize="1" noEditPoints="1" noAdjustHandles="1" noChangeArrowheads="1" noChangeShapeType="1" noTextEdit="1"/>
              </p:cNvSpPr>
              <p:nvPr/>
            </p:nvSpPr>
            <p:spPr>
              <a:xfrm>
                <a:off x="820816" y="3795693"/>
                <a:ext cx="374590" cy="3693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721064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 and Subspace Embeddings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solidFill>
                      <a:srgbClr val="00B050"/>
                    </a:solidFill>
                  </a:rPr>
                  <a:t>Recall</a:t>
                </a:r>
                <a:r>
                  <a:rPr lang="en-US" sz="3200" b="0" dirty="0"/>
                  <a:t>: Goal</a:t>
                </a:r>
                <a:r>
                  <a:rPr lang="en-US" sz="3200" dirty="0"/>
                  <a:t> is to find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Sub>
                  </m:oMath>
                </a14:m>
                <a:endParaRPr lang="en-US" sz="3200" b="0" dirty="0"/>
              </a:p>
              <a:p>
                <a:pPr>
                  <a:buClr>
                    <a:schemeClr val="tx1"/>
                  </a:buClr>
                </a:pPr>
                <a:endParaRPr lang="en-US" sz="3200" dirty="0"/>
              </a:p>
              <a:p>
                <a:pPr>
                  <a:buClr>
                    <a:schemeClr val="tx1"/>
                  </a:buClr>
                </a:pPr>
                <a:endParaRPr lang="en-US" sz="3200" dirty="0"/>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3"/>
                <a:stretch>
                  <a:fillRect l="-1333" t="-2801"/>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621B991-A913-1CC5-DBAE-CE6ECBD6521D}"/>
              </a:ext>
            </a:extLst>
          </p:cNvPr>
          <p:cNvSpPr/>
          <p:nvPr/>
        </p:nvSpPr>
        <p:spPr>
          <a:xfrm>
            <a:off x="7702559" y="2562194"/>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2B56464-CCFC-D472-2E24-A389AB6B0400}"/>
                  </a:ext>
                </a:extLst>
              </p:cNvPr>
              <p:cNvSpPr/>
              <p:nvPr/>
            </p:nvSpPr>
            <p:spPr>
              <a:xfrm>
                <a:off x="8643607" y="6336651"/>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7" name="Rectangle 16">
                <a:extLst>
                  <a:ext uri="{FF2B5EF4-FFF2-40B4-BE49-F238E27FC236}">
                    <a16:creationId xmlns:a16="http://schemas.microsoft.com/office/drawing/2014/main" id="{62B56464-CCFC-D472-2E24-A389AB6B0400}"/>
                  </a:ext>
                </a:extLst>
              </p:cNvPr>
              <p:cNvSpPr>
                <a:spLocks noRot="1" noChangeAspect="1" noMove="1" noResize="1" noEditPoints="1" noAdjustHandles="1" noChangeArrowheads="1" noChangeShapeType="1" noTextEdit="1"/>
              </p:cNvSpPr>
              <p:nvPr/>
            </p:nvSpPr>
            <p:spPr>
              <a:xfrm>
                <a:off x="8643607" y="6336651"/>
                <a:ext cx="394210" cy="400110"/>
              </a:xfrm>
              <a:prstGeom prst="rect">
                <a:avLst/>
              </a:prstGeom>
              <a:blipFill>
                <a:blip r:embed="rId4"/>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61F83620-BCD0-4214-AADE-F9311821D6F6}"/>
              </a:ext>
            </a:extLst>
          </p:cNvPr>
          <p:cNvSpPr/>
          <p:nvPr/>
        </p:nvSpPr>
        <p:spPr>
          <a:xfrm>
            <a:off x="10342150" y="2562194"/>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F8A3BD6B-02EE-E9F2-F13A-F7266EB6658A}"/>
                  </a:ext>
                </a:extLst>
              </p:cNvPr>
              <p:cNvSpPr/>
              <p:nvPr/>
            </p:nvSpPr>
            <p:spPr>
              <a:xfrm>
                <a:off x="8570029" y="3392780"/>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F8A3BD6B-02EE-E9F2-F13A-F7266EB6658A}"/>
                  </a:ext>
                </a:extLst>
              </p:cNvPr>
              <p:cNvSpPr>
                <a:spLocks noRot="1" noChangeAspect="1" noMove="1" noResize="1" noEditPoints="1" noAdjustHandles="1" noChangeArrowheads="1" noChangeShapeType="1" noTextEdit="1"/>
              </p:cNvSpPr>
              <p:nvPr/>
            </p:nvSpPr>
            <p:spPr>
              <a:xfrm>
                <a:off x="8570029" y="3392780"/>
                <a:ext cx="54136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1C4F0E7-56F6-C777-78CD-0EF6C48CC9AB}"/>
                  </a:ext>
                </a:extLst>
              </p:cNvPr>
              <p:cNvSpPr/>
              <p:nvPr/>
            </p:nvSpPr>
            <p:spPr>
              <a:xfrm>
                <a:off x="10372750" y="3387868"/>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20" name="Rectangle 19">
                <a:extLst>
                  <a:ext uri="{FF2B5EF4-FFF2-40B4-BE49-F238E27FC236}">
                    <a16:creationId xmlns:a16="http://schemas.microsoft.com/office/drawing/2014/main" id="{A1C4F0E7-56F6-C777-78CD-0EF6C48CC9AB}"/>
                  </a:ext>
                </a:extLst>
              </p:cNvPr>
              <p:cNvSpPr>
                <a:spLocks noRot="1" noChangeAspect="1" noMove="1" noResize="1" noEditPoints="1" noAdjustHandles="1" noChangeArrowheads="1" noChangeShapeType="1" noTextEdit="1"/>
              </p:cNvSpPr>
              <p:nvPr/>
            </p:nvSpPr>
            <p:spPr>
              <a:xfrm>
                <a:off x="10372750" y="3387868"/>
                <a:ext cx="3679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20E76EB-EA56-CFB7-08B7-62F1D0482563}"/>
                  </a:ext>
                </a:extLst>
              </p:cNvPr>
              <p:cNvSpPr/>
              <p:nvPr/>
            </p:nvSpPr>
            <p:spPr>
              <a:xfrm>
                <a:off x="7135795" y="3795693"/>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A20E76EB-EA56-CFB7-08B7-62F1D0482563}"/>
                  </a:ext>
                </a:extLst>
              </p:cNvPr>
              <p:cNvSpPr>
                <a:spLocks noRot="1" noChangeAspect="1" noMove="1" noResize="1" noEditPoints="1" noAdjustHandles="1" noChangeArrowheads="1" noChangeShapeType="1" noTextEdit="1"/>
              </p:cNvSpPr>
              <p:nvPr/>
            </p:nvSpPr>
            <p:spPr>
              <a:xfrm>
                <a:off x="7135795" y="3795693"/>
                <a:ext cx="374590" cy="369332"/>
              </a:xfrm>
              <a:prstGeom prst="rect">
                <a:avLst/>
              </a:prstGeom>
              <a:blipFill>
                <a:blip r:embed="rId7"/>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049AAE01-079A-D530-AE3B-33886A1813EE}"/>
              </a:ext>
            </a:extLst>
          </p:cNvPr>
          <p:cNvSpPr/>
          <p:nvPr/>
        </p:nvSpPr>
        <p:spPr>
          <a:xfrm>
            <a:off x="9780434" y="2562194"/>
            <a:ext cx="398585" cy="3572109"/>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37D4458-3DA7-B80A-6532-C0601C2FBBD8}"/>
                  </a:ext>
                </a:extLst>
              </p:cNvPr>
              <p:cNvSpPr/>
              <p:nvPr/>
            </p:nvSpPr>
            <p:spPr>
              <a:xfrm>
                <a:off x="9848634" y="6336652"/>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24" name="Rectangle 23">
                <a:extLst>
                  <a:ext uri="{FF2B5EF4-FFF2-40B4-BE49-F238E27FC236}">
                    <a16:creationId xmlns:a16="http://schemas.microsoft.com/office/drawing/2014/main" id="{137D4458-3DA7-B80A-6532-C0601C2FBBD8}"/>
                  </a:ext>
                </a:extLst>
              </p:cNvPr>
              <p:cNvSpPr>
                <a:spLocks noRot="1" noChangeAspect="1" noMove="1" noResize="1" noEditPoints="1" noAdjustHandles="1" noChangeArrowheads="1" noChangeShapeType="1" noTextEdit="1"/>
              </p:cNvSpPr>
              <p:nvPr/>
            </p:nvSpPr>
            <p:spPr>
              <a:xfrm>
                <a:off x="9848634" y="6336652"/>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26D736A-C535-47A6-BBDE-C224F8C7B75D}"/>
                  </a:ext>
                </a:extLst>
              </p:cNvPr>
              <p:cNvSpPr/>
              <p:nvPr/>
            </p:nvSpPr>
            <p:spPr>
              <a:xfrm>
                <a:off x="9752689" y="3430142"/>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7" name="Rectangle 26">
                <a:extLst>
                  <a:ext uri="{FF2B5EF4-FFF2-40B4-BE49-F238E27FC236}">
                    <a16:creationId xmlns:a16="http://schemas.microsoft.com/office/drawing/2014/main" id="{026D736A-C535-47A6-BBDE-C224F8C7B75D}"/>
                  </a:ext>
                </a:extLst>
              </p:cNvPr>
              <p:cNvSpPr>
                <a:spLocks noRot="1" noChangeAspect="1" noMove="1" noResize="1" noEditPoints="1" noAdjustHandles="1" noChangeArrowheads="1" noChangeShapeType="1" noTextEdit="1"/>
              </p:cNvSpPr>
              <p:nvPr/>
            </p:nvSpPr>
            <p:spPr>
              <a:xfrm>
                <a:off x="9752689" y="3430142"/>
                <a:ext cx="507896" cy="584775"/>
              </a:xfrm>
              <a:prstGeom prst="rect">
                <a:avLst/>
              </a:prstGeom>
              <a:blipFill>
                <a:blip r:embed="rId9"/>
                <a:stretch>
                  <a:fillRect/>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0615BE8A-DD1E-7851-A8BC-10DA9565257E}"/>
              </a:ext>
            </a:extLst>
          </p:cNvPr>
          <p:cNvSpPr/>
          <p:nvPr/>
        </p:nvSpPr>
        <p:spPr>
          <a:xfrm>
            <a:off x="10342149" y="4594923"/>
            <a:ext cx="398585" cy="446861"/>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9741D705-3CBD-69E9-7E72-2B9E13EBFFE4}"/>
                  </a:ext>
                </a:extLst>
              </p:cNvPr>
              <p:cNvSpPr/>
              <p:nvPr/>
            </p:nvSpPr>
            <p:spPr>
              <a:xfrm>
                <a:off x="10312974" y="4633687"/>
                <a:ext cx="36798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29" name="Rectangle 28">
                <a:extLst>
                  <a:ext uri="{FF2B5EF4-FFF2-40B4-BE49-F238E27FC236}">
                    <a16:creationId xmlns:a16="http://schemas.microsoft.com/office/drawing/2014/main" id="{9741D705-3CBD-69E9-7E72-2B9E13EBFFE4}"/>
                  </a:ext>
                </a:extLst>
              </p:cNvPr>
              <p:cNvSpPr>
                <a:spLocks noRot="1" noChangeAspect="1" noMove="1" noResize="1" noEditPoints="1" noAdjustHandles="1" noChangeArrowheads="1" noChangeShapeType="1" noTextEdit="1"/>
              </p:cNvSpPr>
              <p:nvPr/>
            </p:nvSpPr>
            <p:spPr>
              <a:xfrm>
                <a:off x="10312974" y="4633687"/>
                <a:ext cx="367985" cy="369332"/>
              </a:xfrm>
              <a:prstGeom prst="rect">
                <a:avLst/>
              </a:prstGeom>
              <a:blipFill>
                <a:blip r:embed="rId10"/>
                <a:stretch>
                  <a:fillRect r="-28333"/>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61867D72-3865-E884-043F-9C40CF51876E}"/>
              </a:ext>
            </a:extLst>
          </p:cNvPr>
          <p:cNvSpPr/>
          <p:nvPr/>
        </p:nvSpPr>
        <p:spPr>
          <a:xfrm>
            <a:off x="1387580" y="2562194"/>
            <a:ext cx="2476460"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120D1F8E-30DF-A3CF-0B47-FD8E5435A77A}"/>
                  </a:ext>
                </a:extLst>
              </p:cNvPr>
              <p:cNvSpPr/>
              <p:nvPr/>
            </p:nvSpPr>
            <p:spPr>
              <a:xfrm>
                <a:off x="2328628" y="6336651"/>
                <a:ext cx="909522"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38" name="Rectangle 37">
                <a:extLst>
                  <a:ext uri="{FF2B5EF4-FFF2-40B4-BE49-F238E27FC236}">
                    <a16:creationId xmlns:a16="http://schemas.microsoft.com/office/drawing/2014/main" id="{120D1F8E-30DF-A3CF-0B47-FD8E5435A77A}"/>
                  </a:ext>
                </a:extLst>
              </p:cNvPr>
              <p:cNvSpPr>
                <a:spLocks noRot="1" noChangeAspect="1" noMove="1" noResize="1" noEditPoints="1" noAdjustHandles="1" noChangeArrowheads="1" noChangeShapeType="1" noTextEdit="1"/>
              </p:cNvSpPr>
              <p:nvPr/>
            </p:nvSpPr>
            <p:spPr>
              <a:xfrm>
                <a:off x="2328628" y="6336651"/>
                <a:ext cx="909522" cy="400110"/>
              </a:xfrm>
              <a:prstGeom prst="rect">
                <a:avLst/>
              </a:prstGeom>
              <a:blipFill>
                <a:blip r:embed="rId11"/>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E3F7FF07-6AD8-5E3E-C46E-0DFF9CB6C58E}"/>
              </a:ext>
            </a:extLst>
          </p:cNvPr>
          <p:cNvSpPr/>
          <p:nvPr/>
        </p:nvSpPr>
        <p:spPr>
          <a:xfrm>
            <a:off x="4027171" y="2562194"/>
            <a:ext cx="398585" cy="24795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C0CF78C-4F44-0210-86EF-F67508834C6C}"/>
                  </a:ext>
                </a:extLst>
              </p:cNvPr>
              <p:cNvSpPr/>
              <p:nvPr/>
            </p:nvSpPr>
            <p:spPr>
              <a:xfrm>
                <a:off x="2255050" y="3392780"/>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40" name="Rectangle 39">
                <a:extLst>
                  <a:ext uri="{FF2B5EF4-FFF2-40B4-BE49-F238E27FC236}">
                    <a16:creationId xmlns:a16="http://schemas.microsoft.com/office/drawing/2014/main" id="{6C0CF78C-4F44-0210-86EF-F67508834C6C}"/>
                  </a:ext>
                </a:extLst>
              </p:cNvPr>
              <p:cNvSpPr>
                <a:spLocks noRot="1" noChangeAspect="1" noMove="1" noResize="1" noEditPoints="1" noAdjustHandles="1" noChangeArrowheads="1" noChangeShapeType="1" noTextEdit="1"/>
              </p:cNvSpPr>
              <p:nvPr/>
            </p:nvSpPr>
            <p:spPr>
              <a:xfrm>
                <a:off x="2255050" y="3392780"/>
                <a:ext cx="557973"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1BBDFDEA-CB9E-656E-5C31-D87C8521B52D}"/>
                  </a:ext>
                </a:extLst>
              </p:cNvPr>
              <p:cNvSpPr/>
              <p:nvPr/>
            </p:nvSpPr>
            <p:spPr>
              <a:xfrm>
                <a:off x="4057771" y="3387868"/>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𝑦</m:t>
                      </m:r>
                    </m:oMath>
                  </m:oMathPara>
                </a14:m>
                <a:endParaRPr lang="en-US" sz="3200" dirty="0">
                  <a:solidFill>
                    <a:srgbClr val="C00000"/>
                  </a:solidFill>
                </a:endParaRPr>
              </a:p>
            </p:txBody>
          </p:sp>
        </mc:Choice>
        <mc:Fallback xmlns="">
          <p:sp>
            <p:nvSpPr>
              <p:cNvPr id="41" name="Rectangle 40">
                <a:extLst>
                  <a:ext uri="{FF2B5EF4-FFF2-40B4-BE49-F238E27FC236}">
                    <a16:creationId xmlns:a16="http://schemas.microsoft.com/office/drawing/2014/main" id="{1BBDFDEA-CB9E-656E-5C31-D87C8521B52D}"/>
                  </a:ext>
                </a:extLst>
              </p:cNvPr>
              <p:cNvSpPr>
                <a:spLocks noRot="1" noChangeAspect="1" noMove="1" noResize="1" noEditPoints="1" noAdjustHandles="1" noChangeArrowheads="1" noChangeShapeType="1" noTextEdit="1"/>
              </p:cNvSpPr>
              <p:nvPr/>
            </p:nvSpPr>
            <p:spPr>
              <a:xfrm>
                <a:off x="4057771" y="3387868"/>
                <a:ext cx="367985" cy="58477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B70C0DAE-21E4-F77A-8D81-CB6DDB7894FF}"/>
                  </a:ext>
                </a:extLst>
              </p:cNvPr>
              <p:cNvSpPr/>
              <p:nvPr/>
            </p:nvSpPr>
            <p:spPr>
              <a:xfrm>
                <a:off x="820816" y="3795693"/>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42" name="Rectangle 41">
                <a:extLst>
                  <a:ext uri="{FF2B5EF4-FFF2-40B4-BE49-F238E27FC236}">
                    <a16:creationId xmlns:a16="http://schemas.microsoft.com/office/drawing/2014/main" id="{B70C0DAE-21E4-F77A-8D81-CB6DDB7894FF}"/>
                  </a:ext>
                </a:extLst>
              </p:cNvPr>
              <p:cNvSpPr>
                <a:spLocks noRot="1" noChangeAspect="1" noMove="1" noResize="1" noEditPoints="1" noAdjustHandles="1" noChangeArrowheads="1" noChangeShapeType="1" noTextEdit="1"/>
              </p:cNvSpPr>
              <p:nvPr/>
            </p:nvSpPr>
            <p:spPr>
              <a:xfrm>
                <a:off x="820816" y="3795693"/>
                <a:ext cx="374590"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43D5800-1E66-E648-2ECD-309C5D2C8DE6}"/>
                  </a:ext>
                </a:extLst>
              </p:cNvPr>
              <p:cNvSpPr txBox="1"/>
              <p:nvPr/>
            </p:nvSpPr>
            <p:spPr>
              <a:xfrm>
                <a:off x="3835140" y="5269616"/>
                <a:ext cx="389632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𝐵𝑦</m:t>
                              </m:r>
                            </m:e>
                          </m:d>
                        </m:e>
                        <m:sub>
                          <m:r>
                            <a:rPr lang="en-US" sz="3200" i="1">
                              <a:solidFill>
                                <a:srgbClr val="C00000"/>
                              </a:solidFill>
                              <a:latin typeface="Cambria Math" panose="02040503050406030204" pitchFamily="18" charset="0"/>
                            </a:rPr>
                            <m:t>2</m:t>
                          </m:r>
                        </m:sub>
                      </m:sSub>
                      <m:r>
                        <a:rPr lang="en-US" sz="3200" b="0" i="1" smtClean="0">
                          <a:solidFill>
                            <a:srgbClr val="C00000"/>
                          </a:solidFill>
                          <a:latin typeface="Cambria Math" panose="02040503050406030204" pitchFamily="18" charset="0"/>
                        </a:rPr>
                        <m:t>≈</m:t>
                      </m:r>
                      <m:sSub>
                        <m:sSubPr>
                          <m:ctrlPr>
                            <a:rPr lang="en-US" sz="3200" i="1" smtClean="0">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Sub>
                    </m:oMath>
                  </m:oMathPara>
                </a14:m>
                <a:endParaRPr lang="en-US" sz="3200" dirty="0"/>
              </a:p>
            </p:txBody>
          </p:sp>
        </mc:Choice>
        <mc:Fallback xmlns="">
          <p:sp>
            <p:nvSpPr>
              <p:cNvPr id="5" name="TextBox 4">
                <a:extLst>
                  <a:ext uri="{FF2B5EF4-FFF2-40B4-BE49-F238E27FC236}">
                    <a16:creationId xmlns:a16="http://schemas.microsoft.com/office/drawing/2014/main" id="{C43D5800-1E66-E648-2ECD-309C5D2C8DE6}"/>
                  </a:ext>
                </a:extLst>
              </p:cNvPr>
              <p:cNvSpPr txBox="1">
                <a:spLocks noRot="1" noChangeAspect="1" noMove="1" noResize="1" noEditPoints="1" noAdjustHandles="1" noChangeArrowheads="1" noChangeShapeType="1" noTextEdit="1"/>
              </p:cNvSpPr>
              <p:nvPr/>
            </p:nvSpPr>
            <p:spPr>
              <a:xfrm>
                <a:off x="3835140" y="5269616"/>
                <a:ext cx="3896320" cy="584775"/>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82815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solidFill>
                      <a:srgbClr val="00B050"/>
                    </a:solidFill>
                  </a:rPr>
                  <a:t>Input</a:t>
                </a:r>
                <a:r>
                  <a:rPr lang="en-US" dirty="0"/>
                  <a:t>: Elements of an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pPr>
                  <a:buClr>
                    <a:schemeClr val="tx1"/>
                  </a:buClr>
                </a:pPr>
                <a:r>
                  <a:rPr lang="en-US" dirty="0">
                    <a:solidFill>
                      <a:srgbClr val="00B050"/>
                    </a:solidFill>
                  </a:rPr>
                  <a:t>Output</a:t>
                </a:r>
                <a:r>
                  <a:rPr lang="en-US" dirty="0"/>
                  <a:t>: Evaluation (or approximation) of a given function</a:t>
                </a:r>
              </a:p>
              <a:p>
                <a:pPr>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1223412" cy="707886"/>
          </a:xfrm>
          <a:prstGeom prst="rect">
            <a:avLst/>
          </a:prstGeom>
          <a:noFill/>
        </p:spPr>
        <p:txBody>
          <a:bodyPr wrap="none" rtlCol="0">
            <a:spAutoFit/>
          </a:bodyPr>
          <a:lstStyle/>
          <a:p>
            <a:r>
              <a:rPr lang="en-US" sz="4000" dirty="0"/>
              <a:t>1010</a:t>
            </a:r>
          </a:p>
        </p:txBody>
      </p:sp>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C00000"/>
                </a:solidFill>
              </a:rPr>
              <a:t>3</a:t>
            </a:r>
          </a:p>
        </p:txBody>
      </p:sp>
      <p:pic>
        <p:nvPicPr>
          <p:cNvPr id="11" name="Picture 10" descr="A picture containing clipart&#10;&#10;Description automatically generated">
            <a:extLst>
              <a:ext uri="{FF2B5EF4-FFF2-40B4-BE49-F238E27FC236}">
                <a16:creationId xmlns:a16="http://schemas.microsoft.com/office/drawing/2014/main" id="{FF55506B-922C-4AEF-A5DD-6475EFA33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Tree>
    <p:extLst>
      <p:ext uri="{BB962C8B-B14F-4D97-AF65-F5344CB8AC3E}">
        <p14:creationId xmlns:p14="http://schemas.microsoft.com/office/powerpoint/2010/main" val="170515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Previously: Coreset Construction and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t>Importance sampling only needs</a:t>
                </a:r>
                <a:r>
                  <a:rPr lang="en-US" sz="3200" dirty="0">
                    <a:solidFill>
                      <a:srgbClr val="C00000"/>
                    </a:solidFill>
                  </a:rPr>
                  <a:t> </a:t>
                </a:r>
                <a14:m>
                  <m:oMath xmlns:m="http://schemas.openxmlformats.org/officeDocument/2006/math">
                    <m:r>
                      <a:rPr lang="en-US" sz="3200" i="1">
                        <a:solidFill>
                          <a:srgbClr val="C00000"/>
                        </a:solidFill>
                        <a:latin typeface="Cambria Math" panose="02040503050406030204" pitchFamily="18" charset="0"/>
                      </a:rPr>
                      <m:t>𝑋</m:t>
                    </m:r>
                    <m:r>
                      <a:rPr lang="en-US" sz="3200" b="0" i="0" smtClean="0">
                        <a:solidFill>
                          <a:srgbClr val="C00000"/>
                        </a:solidFill>
                        <a:latin typeface="Cambria Math" panose="02040503050406030204" pitchFamily="18" charset="0"/>
                      </a:rPr>
                      <m:t>′</m:t>
                    </m:r>
                  </m:oMath>
                </a14:m>
                <a:r>
                  <a:rPr lang="en-US" sz="3200" dirty="0"/>
                  <a:t> to have size </a:t>
                </a:r>
                <a14:m>
                  <m:oMath xmlns:m="http://schemas.openxmlformats.org/officeDocument/2006/math">
                    <m:r>
                      <a:rPr lang="en-US" sz="3200" b="0" i="1" smtClean="0">
                        <a:solidFill>
                          <a:srgbClr val="C00000"/>
                        </a:solidFill>
                        <a:latin typeface="Cambria Math" panose="02040503050406030204" pitchFamily="18" charset="0"/>
                      </a:rPr>
                      <m:t>𝑂</m:t>
                    </m:r>
                    <m:d>
                      <m:dPr>
                        <m:ctrlPr>
                          <a:rPr lang="en-US" sz="3200" b="0" i="1" smtClean="0">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to achieve </a:t>
                </a:r>
                <a14:m>
                  <m:oMath xmlns:m="http://schemas.openxmlformats.org/officeDocument/2006/math">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𝜀</m:t>
                        </m:r>
                      </m:e>
                    </m:d>
                  </m:oMath>
                </a14:m>
                <a:r>
                  <a:rPr lang="en-US" sz="3200" dirty="0"/>
                  <a:t>-approximation to </a:t>
                </a:r>
                <a14:m>
                  <m:oMath xmlns:m="http://schemas.openxmlformats.org/officeDocument/2006/math">
                    <m:r>
                      <m:rPr>
                        <m:sty m:val="p"/>
                      </m:rPr>
                      <a:rPr lang="en-US" sz="3200" i="1" smtClean="0">
                        <a:solidFill>
                          <a:srgbClr val="C00000"/>
                        </a:solidFill>
                        <a:latin typeface="Cambria Math" panose="02040503050406030204" pitchFamily="18" charset="0"/>
                      </a:rPr>
                      <m:t>Cost</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𝑋</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𝐶</m:t>
                    </m:r>
                    <m:r>
                      <a:rPr lang="en-US" sz="3200" i="1">
                        <a:solidFill>
                          <a:srgbClr val="C00000"/>
                        </a:solidFill>
                        <a:latin typeface="Cambria Math" panose="02040503050406030204" pitchFamily="18" charset="0"/>
                      </a:rPr>
                      <m:t>)</m:t>
                    </m:r>
                  </m:oMath>
                </a14:m>
                <a:endParaRPr lang="en-US" sz="3200" dirty="0"/>
              </a:p>
              <a:p>
                <a:pPr>
                  <a:buClr>
                    <a:schemeClr val="tx1"/>
                  </a:buClr>
                </a:pPr>
                <a:r>
                  <a:rPr lang="en-US" sz="3200" dirty="0"/>
                  <a:t>To handle all possible sets of </a:t>
                </a:r>
                <a14:m>
                  <m:oMath xmlns:m="http://schemas.openxmlformats.org/officeDocument/2006/math">
                    <m:r>
                      <a:rPr lang="en-US" sz="3200" b="0" i="1" smtClean="0">
                        <a:solidFill>
                          <a:srgbClr val="C00000"/>
                        </a:solidFill>
                        <a:latin typeface="Cambria Math" panose="02040503050406030204" pitchFamily="18" charset="0"/>
                      </a:rPr>
                      <m:t>𝑘</m:t>
                    </m:r>
                  </m:oMath>
                </a14:m>
                <a:r>
                  <a:rPr lang="en-US" sz="3200" dirty="0"/>
                  <a:t> centers:</a:t>
                </a:r>
              </a:p>
              <a:p>
                <a:pPr lvl="1">
                  <a:buClr>
                    <a:schemeClr val="tx1"/>
                  </a:buClr>
                </a:pPr>
                <a:r>
                  <a:rPr lang="en-US" sz="3200" dirty="0"/>
                  <a:t>Need to sample each point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t> with probability </a:t>
                </a:r>
                <a14:m>
                  <m:oMath xmlns:m="http://schemas.openxmlformats.org/officeDocument/2006/math">
                    <m:limLow>
                      <m:limLowPr>
                        <m:ctrlPr>
                          <a:rPr lang="en-US" sz="3200" b="0" i="1" smtClean="0">
                            <a:solidFill>
                              <a:srgbClr val="C00000"/>
                            </a:solidFill>
                            <a:latin typeface="Cambria Math" panose="02040503050406030204" pitchFamily="18" charset="0"/>
                          </a:rPr>
                        </m:ctrlPr>
                      </m:limLowPr>
                      <m:e>
                        <m:r>
                          <m:rPr>
                            <m:sty m:val="p"/>
                          </m:rPr>
                          <a:rPr lang="en-US" sz="3200" b="0" i="0" smtClean="0">
                            <a:solidFill>
                              <a:srgbClr val="C00000"/>
                            </a:solidFill>
                            <a:latin typeface="Cambria Math" panose="02040503050406030204" pitchFamily="18" charset="0"/>
                          </a:rPr>
                          <m:t>max</m:t>
                        </m:r>
                      </m:e>
                      <m:lim>
                        <m:r>
                          <a:rPr lang="en-US" sz="3200" b="0" i="1" smtClean="0">
                            <a:solidFill>
                              <a:srgbClr val="C00000"/>
                            </a:solidFill>
                            <a:latin typeface="Cambria Math" panose="02040503050406030204" pitchFamily="18" charset="0"/>
                          </a:rPr>
                          <m:t>𝐶</m:t>
                        </m:r>
                      </m:lim>
                    </m:limLow>
                    <m:f>
                      <m:fPr>
                        <m:ctrlPr>
                          <a:rPr lang="en-US" sz="3200" i="1" smtClean="0">
                            <a:solidFill>
                              <a:srgbClr val="C00000"/>
                            </a:solidFill>
                            <a:latin typeface="Cambria Math" panose="02040503050406030204" pitchFamily="18" charset="0"/>
                          </a:rPr>
                        </m:ctrlPr>
                      </m:fPr>
                      <m:num>
                        <m:r>
                          <m:rPr>
                            <m:sty m:val="p"/>
                          </m:rPr>
                          <a:rPr lang="en-US" sz="3200" i="1" smtClean="0">
                            <a:solidFill>
                              <a:srgbClr val="C00000"/>
                            </a:solidFill>
                            <a:latin typeface="Cambria Math" panose="02040503050406030204" pitchFamily="18" charset="0"/>
                          </a:rPr>
                          <m:t>Cost</m:t>
                        </m:r>
                        <m:d>
                          <m:dPr>
                            <m:ctrlPr>
                              <a:rPr lang="en-US" sz="3200" i="1" smtClean="0">
                                <a:solidFill>
                                  <a:srgbClr val="C00000"/>
                                </a:solidFill>
                                <a:latin typeface="Cambria Math" panose="02040503050406030204" pitchFamily="18" charset="0"/>
                              </a:rPr>
                            </m:ctrlPr>
                          </m:dPr>
                          <m:e>
                            <m:r>
                              <a:rPr lang="en-US" sz="3200" i="1" smtClean="0">
                                <a:solidFill>
                                  <a:srgbClr val="C00000"/>
                                </a:solidFill>
                                <a:latin typeface="Cambria Math" panose="02040503050406030204" pitchFamily="18" charset="0"/>
                              </a:rPr>
                              <m:t>𝑥</m:t>
                            </m:r>
                            <m:r>
                              <a:rPr lang="en-US" sz="3200" i="1" smtClean="0">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𝐶</m:t>
                            </m:r>
                          </m:e>
                        </m:d>
                      </m:num>
                      <m:den>
                        <m:r>
                          <m:rPr>
                            <m:sty m:val="p"/>
                          </m:rPr>
                          <a:rPr lang="en-US" sz="3200" b="0" i="1" smtClean="0">
                            <a:solidFill>
                              <a:srgbClr val="C00000"/>
                            </a:solidFill>
                            <a:latin typeface="Cambria Math" panose="02040503050406030204" pitchFamily="18" charset="0"/>
                          </a:rPr>
                          <m:t>Cost</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𝐶</m:t>
                            </m:r>
                          </m:e>
                        </m:d>
                      </m:den>
                    </m:f>
                  </m:oMath>
                </a14:m>
                <a:r>
                  <a:rPr lang="en-US" sz="3200" dirty="0"/>
                  <a:t> instead of </a:t>
                </a:r>
                <a14:m>
                  <m:oMath xmlns:m="http://schemas.openxmlformats.org/officeDocument/2006/math">
                    <m:f>
                      <m:fPr>
                        <m:ctrlPr>
                          <a:rPr lang="en-US" sz="3200" i="1">
                            <a:solidFill>
                              <a:srgbClr val="C00000"/>
                            </a:solidFill>
                            <a:latin typeface="Cambria Math" panose="02040503050406030204" pitchFamily="18" charset="0"/>
                          </a:rPr>
                        </m:ctrlPr>
                      </m:fPr>
                      <m:num>
                        <m:r>
                          <m:rPr>
                            <m:sty m:val="p"/>
                          </m:rPr>
                          <a:rPr lang="en-US" sz="3200" i="1" smtClean="0">
                            <a:solidFill>
                              <a:srgbClr val="C00000"/>
                            </a:solidFill>
                            <a:latin typeface="Cambria Math" panose="02040503050406030204" pitchFamily="18" charset="0"/>
                          </a:rPr>
                          <m:t>Cost</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𝐶</m:t>
                            </m:r>
                          </m:e>
                        </m:d>
                      </m:num>
                      <m:den>
                        <m:r>
                          <m:rPr>
                            <m:sty m:val="p"/>
                          </m:rPr>
                          <a:rPr lang="en-US" sz="3200" i="1" smtClean="0">
                            <a:solidFill>
                              <a:srgbClr val="C00000"/>
                            </a:solidFill>
                            <a:latin typeface="Cambria Math" panose="02040503050406030204" pitchFamily="18" charset="0"/>
                          </a:rPr>
                          <m:t>Cost</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𝑋</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𝐶</m:t>
                            </m:r>
                          </m:e>
                        </m:d>
                      </m:den>
                    </m:f>
                  </m:oMath>
                </a14:m>
                <a:endParaRPr lang="en-US" sz="3200" dirty="0"/>
              </a:p>
              <a:p>
                <a:pPr lvl="1">
                  <a:buClr>
                    <a:schemeClr val="tx1"/>
                  </a:buClr>
                </a:pPr>
                <a:r>
                  <a:rPr lang="en-US" sz="3200" dirty="0"/>
                  <a:t>Need to union bound over a net of all possible sets of </a:t>
                </a:r>
                <a14:m>
                  <m:oMath xmlns:m="http://schemas.openxmlformats.org/officeDocument/2006/math">
                    <m:r>
                      <a:rPr lang="en-US" sz="3200" b="0" i="1" smtClean="0">
                        <a:solidFill>
                          <a:srgbClr val="C00000"/>
                        </a:solidFill>
                        <a:latin typeface="Cambria Math" panose="02040503050406030204" pitchFamily="18" charset="0"/>
                      </a:rPr>
                      <m:t>𝑘</m:t>
                    </m:r>
                  </m:oMath>
                </a14:m>
                <a:r>
                  <a:rPr lang="en-US" sz="3200" dirty="0"/>
                  <a:t> centers</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D4FED54-7A75-F056-4896-20815D818F4E}"/>
                  </a:ext>
                </a:extLst>
              </p:cNvPr>
              <p:cNvSpPr txBox="1"/>
              <p:nvPr/>
            </p:nvSpPr>
            <p:spPr>
              <a:xfrm>
                <a:off x="6006352" y="5651426"/>
                <a:ext cx="4356847" cy="841449"/>
              </a:xfrm>
              <a:prstGeom prst="rect">
                <a:avLst/>
              </a:prstGeom>
              <a:noFill/>
            </p:spPr>
            <p:txBody>
              <a:bodyPr wrap="square">
                <a:spAutoFit/>
              </a:bodyPr>
              <a:lstStyle/>
              <a:p>
                <a:r>
                  <a:rPr lang="en-US" sz="2800" b="0" dirty="0">
                    <a:solidFill>
                      <a:srgbClr val="FF0000"/>
                    </a:solidFill>
                  </a:rPr>
                  <a:t>Net with size</a:t>
                </a:r>
                <a:r>
                  <a:rPr lang="en-US" sz="2800" b="0" dirty="0">
                    <a:solidFill>
                      <a:srgbClr val="C00000"/>
                    </a:solidFill>
                  </a:rPr>
                  <a:t> </a:t>
                </a:r>
                <a14:m>
                  <m:oMath xmlns:m="http://schemas.openxmlformats.org/officeDocument/2006/math">
                    <m:sSup>
                      <m:sSupPr>
                        <m:ctrlPr>
                          <a:rPr lang="en-US" sz="2800" b="0" i="1" smtClean="0">
                            <a:solidFill>
                              <a:srgbClr val="C00000"/>
                            </a:solidFill>
                            <a:latin typeface="Cambria Math" panose="02040503050406030204" pitchFamily="18" charset="0"/>
                          </a:rPr>
                        </m:ctrlPr>
                      </m:sSupPr>
                      <m:e>
                        <m:d>
                          <m:dPr>
                            <m:ctrlPr>
                              <a:rPr lang="en-US" sz="2800" b="0" i="1" smtClean="0">
                                <a:solidFill>
                                  <a:srgbClr val="C00000"/>
                                </a:solidFill>
                                <a:latin typeface="Cambria Math" panose="02040503050406030204" pitchFamily="18" charset="0"/>
                              </a:rPr>
                            </m:ctrlPr>
                          </m:dPr>
                          <m:e>
                            <m:f>
                              <m:fPr>
                                <m:ctrlPr>
                                  <a:rPr lang="en-US" sz="2800" b="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𝑛</m:t>
                                </m:r>
                                <m:r>
                                  <m:rPr>
                                    <m:sty m:val="p"/>
                                  </m:rPr>
                                  <a:rPr lang="en-US" sz="2800" b="0" i="0" smtClean="0">
                                    <a:solidFill>
                                      <a:srgbClr val="C00000"/>
                                    </a:solidFill>
                                    <a:latin typeface="Cambria Math" panose="02040503050406030204" pitchFamily="18" charset="0"/>
                                  </a:rPr>
                                  <m:t>Δ</m:t>
                                </m:r>
                              </m:num>
                              <m:den>
                                <m:r>
                                  <a:rPr lang="en-US" sz="2800" b="0" i="1" smtClean="0">
                                    <a:solidFill>
                                      <a:srgbClr val="C00000"/>
                                    </a:solidFill>
                                    <a:latin typeface="Cambria Math" panose="02040503050406030204" pitchFamily="18" charset="0"/>
                                  </a:rPr>
                                  <m:t>𝜀</m:t>
                                </m:r>
                              </m:den>
                            </m:f>
                          </m:e>
                        </m:d>
                      </m:e>
                      <m:sup>
                        <m:r>
                          <a:rPr lang="en-US" sz="2800" b="0" i="1" smtClean="0">
                            <a:solidFill>
                              <a:srgbClr val="C00000"/>
                            </a:solidFill>
                            <a:latin typeface="Cambria Math" panose="02040503050406030204" pitchFamily="18" charset="0"/>
                          </a:rPr>
                          <m:t>𝑂</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𝑘𝑑</m:t>
                        </m:r>
                        <m:r>
                          <a:rPr lang="en-US" sz="2800" b="0" i="1" smtClean="0">
                            <a:solidFill>
                              <a:srgbClr val="C00000"/>
                            </a:solidFill>
                            <a:latin typeface="Cambria Math" panose="02040503050406030204" pitchFamily="18" charset="0"/>
                          </a:rPr>
                          <m:t>)</m:t>
                        </m:r>
                      </m:sup>
                    </m:sSup>
                  </m:oMath>
                </a14:m>
                <a:endParaRPr lang="en-US" sz="2800" dirty="0"/>
              </a:p>
            </p:txBody>
          </p:sp>
        </mc:Choice>
        <mc:Fallback xmlns="">
          <p:sp>
            <p:nvSpPr>
              <p:cNvPr id="5" name="TextBox 4">
                <a:extLst>
                  <a:ext uri="{FF2B5EF4-FFF2-40B4-BE49-F238E27FC236}">
                    <a16:creationId xmlns:a16="http://schemas.microsoft.com/office/drawing/2014/main" id="{BD4FED54-7A75-F056-4896-20815D818F4E}"/>
                  </a:ext>
                </a:extLst>
              </p:cNvPr>
              <p:cNvSpPr txBox="1">
                <a:spLocks noRot="1" noChangeAspect="1" noMove="1" noResize="1" noEditPoints="1" noAdjustHandles="1" noChangeArrowheads="1" noChangeShapeType="1" noTextEdit="1"/>
              </p:cNvSpPr>
              <p:nvPr/>
            </p:nvSpPr>
            <p:spPr>
              <a:xfrm>
                <a:off x="6006352" y="5651426"/>
                <a:ext cx="4356847" cy="841449"/>
              </a:xfrm>
              <a:prstGeom prst="rect">
                <a:avLst/>
              </a:prstGeom>
              <a:blipFill>
                <a:blip r:embed="rId4"/>
                <a:stretch>
                  <a:fillRect l="-2797" b="-797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699AA723-ECFC-41B1-B8C3-27B1281526DC}"/>
              </a:ext>
            </a:extLst>
          </p:cNvPr>
          <p:cNvCxnSpPr>
            <a:cxnSpLocks/>
          </p:cNvCxnSpPr>
          <p:nvPr/>
        </p:nvCxnSpPr>
        <p:spPr>
          <a:xfrm flipV="1">
            <a:off x="7082118" y="5262282"/>
            <a:ext cx="0" cy="6544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1637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Previously: Sensitivity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t>The quantity </a:t>
                </a:r>
                <a14:m>
                  <m:oMath xmlns:m="http://schemas.openxmlformats.org/officeDocument/2006/math">
                    <m:r>
                      <a:rPr lang="en-US" sz="3200" b="0" i="1" smtClean="0">
                        <a:solidFill>
                          <a:srgbClr val="C00000"/>
                        </a:solidFill>
                        <a:latin typeface="Cambria Math" panose="02040503050406030204" pitchFamily="18" charset="0"/>
                      </a:rPr>
                      <m:t>𝑠</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r>
                      <a:rPr lang="en-US" sz="3200" b="0" i="1" smtClean="0">
                        <a:solidFill>
                          <a:srgbClr val="C00000"/>
                        </a:solidFill>
                        <a:latin typeface="Cambria Math" panose="02040503050406030204" pitchFamily="18" charset="0"/>
                      </a:rPr>
                      <m:t>=</m:t>
                    </m:r>
                    <m:limLow>
                      <m:limLowPr>
                        <m:ctrlPr>
                          <a:rPr lang="en-US" sz="3200" b="0" i="1" smtClean="0">
                            <a:solidFill>
                              <a:srgbClr val="C00000"/>
                            </a:solidFill>
                            <a:latin typeface="Cambria Math" panose="02040503050406030204" pitchFamily="18" charset="0"/>
                          </a:rPr>
                        </m:ctrlPr>
                      </m:limLowPr>
                      <m:e>
                        <m:r>
                          <m:rPr>
                            <m:sty m:val="p"/>
                          </m:rPr>
                          <a:rPr lang="en-US" sz="3200" b="0" i="0" smtClean="0">
                            <a:solidFill>
                              <a:srgbClr val="C00000"/>
                            </a:solidFill>
                            <a:latin typeface="Cambria Math" panose="02040503050406030204" pitchFamily="18" charset="0"/>
                          </a:rPr>
                          <m:t>max</m:t>
                        </m:r>
                      </m:e>
                      <m:lim>
                        <m:r>
                          <a:rPr lang="en-US" sz="3200" b="0" i="1" smtClean="0">
                            <a:solidFill>
                              <a:srgbClr val="C00000"/>
                            </a:solidFill>
                            <a:latin typeface="Cambria Math" panose="02040503050406030204" pitchFamily="18" charset="0"/>
                          </a:rPr>
                          <m:t>𝐶</m:t>
                        </m:r>
                      </m:lim>
                    </m:limLow>
                    <m:f>
                      <m:fPr>
                        <m:ctrlPr>
                          <a:rPr lang="en-US" sz="3200" i="1" smtClean="0">
                            <a:solidFill>
                              <a:srgbClr val="C00000"/>
                            </a:solidFill>
                            <a:latin typeface="Cambria Math" panose="02040503050406030204" pitchFamily="18" charset="0"/>
                          </a:rPr>
                        </m:ctrlPr>
                      </m:fPr>
                      <m:num>
                        <m:r>
                          <m:rPr>
                            <m:sty m:val="p"/>
                          </m:rPr>
                          <a:rPr lang="en-US" sz="3200" i="1" smtClean="0">
                            <a:solidFill>
                              <a:srgbClr val="C00000"/>
                            </a:solidFill>
                            <a:latin typeface="Cambria Math" panose="02040503050406030204" pitchFamily="18" charset="0"/>
                          </a:rPr>
                          <m:t>Cost</m:t>
                        </m:r>
                        <m:d>
                          <m:dPr>
                            <m:ctrlPr>
                              <a:rPr lang="en-US" sz="3200" i="1" smtClean="0">
                                <a:solidFill>
                                  <a:srgbClr val="C00000"/>
                                </a:solidFill>
                                <a:latin typeface="Cambria Math" panose="02040503050406030204" pitchFamily="18" charset="0"/>
                              </a:rPr>
                            </m:ctrlPr>
                          </m:dPr>
                          <m:e>
                            <m:r>
                              <a:rPr lang="en-US" sz="3200" i="1" smtClean="0">
                                <a:solidFill>
                                  <a:srgbClr val="C00000"/>
                                </a:solidFill>
                                <a:latin typeface="Cambria Math" panose="02040503050406030204" pitchFamily="18" charset="0"/>
                              </a:rPr>
                              <m:t>𝑥</m:t>
                            </m:r>
                            <m:r>
                              <a:rPr lang="en-US" sz="3200" i="1" smtClean="0">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𝐶</m:t>
                            </m:r>
                          </m:e>
                        </m:d>
                      </m:num>
                      <m:den>
                        <m:r>
                          <m:rPr>
                            <m:sty m:val="p"/>
                          </m:rPr>
                          <a:rPr lang="en-US" sz="3200" b="0" i="1" smtClean="0">
                            <a:solidFill>
                              <a:srgbClr val="C00000"/>
                            </a:solidFill>
                            <a:latin typeface="Cambria Math" panose="02040503050406030204" pitchFamily="18" charset="0"/>
                          </a:rPr>
                          <m:t>Cost</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𝐶</m:t>
                            </m:r>
                          </m:e>
                        </m:d>
                      </m:den>
                    </m:f>
                  </m:oMath>
                </a14:m>
                <a:r>
                  <a:rPr lang="en-US" sz="3200" dirty="0"/>
                  <a:t> is called the </a:t>
                </a:r>
                <a:r>
                  <a:rPr lang="en-US" sz="3200" i="1" dirty="0">
                    <a:solidFill>
                      <a:srgbClr val="00B050"/>
                    </a:solidFill>
                  </a:rPr>
                  <a:t>sensitivity</a:t>
                </a:r>
                <a:r>
                  <a:rPr lang="en-US" sz="3200" dirty="0"/>
                  <a:t> of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and intuitively measures how “important” the point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t> is</a:t>
                </a:r>
              </a:p>
              <a:p>
                <a:pPr>
                  <a:buClr>
                    <a:schemeClr val="tx1"/>
                  </a:buClr>
                </a:pPr>
                <a:endParaRPr lang="en-US" sz="3200" dirty="0"/>
              </a:p>
              <a:p>
                <a:pPr>
                  <a:buClr>
                    <a:schemeClr val="tx1"/>
                  </a:buClr>
                </a:pPr>
                <a:r>
                  <a:rPr lang="en-US" sz="3200" dirty="0"/>
                  <a:t>The </a:t>
                </a:r>
                <a:r>
                  <a:rPr lang="en-US" sz="3200" i="1" dirty="0">
                    <a:solidFill>
                      <a:srgbClr val="00B050"/>
                    </a:solidFill>
                  </a:rPr>
                  <a:t>total sensitivity</a:t>
                </a:r>
                <a:r>
                  <a:rPr lang="en-US" sz="3200" dirty="0"/>
                  <a:t> of </a:t>
                </a:r>
                <a14:m>
                  <m:oMath xmlns:m="http://schemas.openxmlformats.org/officeDocument/2006/math">
                    <m:r>
                      <a:rPr lang="en-US" sz="3200" b="0" i="1" smtClean="0">
                        <a:solidFill>
                          <a:srgbClr val="C00000"/>
                        </a:solidFill>
                        <a:latin typeface="Cambria Math" panose="02040503050406030204" pitchFamily="18" charset="0"/>
                      </a:rPr>
                      <m:t>𝑋</m:t>
                    </m:r>
                  </m:oMath>
                </a14:m>
                <a:r>
                  <a:rPr lang="en-US" sz="3200" dirty="0"/>
                  <a:t> is </a:t>
                </a:r>
                <a14:m>
                  <m:oMath xmlns:m="http://schemas.openxmlformats.org/officeDocument/2006/math">
                    <m:nary>
                      <m:naryPr>
                        <m:chr m:val="∑"/>
                        <m:supHide m:val="on"/>
                        <m:ctrlPr>
                          <a:rPr lang="en-US" sz="3200" b="0" i="1" smtClean="0">
                            <a:solidFill>
                              <a:srgbClr val="C00000"/>
                            </a:solidFill>
                            <a:latin typeface="Cambria Math" panose="02040503050406030204" pitchFamily="18" charset="0"/>
                          </a:rPr>
                        </m:ctrlPr>
                      </m:naryPr>
                      <m:sub>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𝑋</m:t>
                        </m:r>
                      </m:sub>
                      <m:sup/>
                      <m:e>
                        <m:r>
                          <a:rPr lang="en-US" sz="3200" b="0" i="1" smtClean="0">
                            <a:solidFill>
                              <a:srgbClr val="C00000"/>
                            </a:solidFill>
                            <a:latin typeface="Cambria Math" panose="02040503050406030204" pitchFamily="18" charset="0"/>
                          </a:rPr>
                          <m:t>𝑠</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e>
                    </m:nary>
                  </m:oMath>
                </a14:m>
                <a:r>
                  <a:rPr lang="en-US" sz="3200" dirty="0"/>
                  <a:t> and quantifies how many points will be sampled into </a:t>
                </a:r>
                <a14:m>
                  <m:oMath xmlns:m="http://schemas.openxmlformats.org/officeDocument/2006/math">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oMath>
                </a14:m>
                <a:r>
                  <a:rPr lang="en-US" sz="3200" dirty="0"/>
                  <a:t> through importance/sensitivity sampling (before the union bound)</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a:stretch>
              </a:blipFill>
            </p:spPr>
            <p:txBody>
              <a:bodyPr/>
              <a:lstStyle/>
              <a:p>
                <a:r>
                  <a:rPr lang="en-US">
                    <a:noFill/>
                  </a:rPr>
                  <a:t> </a:t>
                </a:r>
              </a:p>
            </p:txBody>
          </p:sp>
        </mc:Fallback>
      </mc:AlternateContent>
    </p:spTree>
    <p:extLst>
      <p:ext uri="{BB962C8B-B14F-4D97-AF65-F5344CB8AC3E}">
        <p14:creationId xmlns:p14="http://schemas.microsoft.com/office/powerpoint/2010/main" val="255270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Previously: Sensitivity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b="0" dirty="0">
                    <a:solidFill>
                      <a:srgbClr val="00B050"/>
                    </a:solidFill>
                  </a:rPr>
                  <a:t>Recall</a:t>
                </a:r>
                <a:r>
                  <a:rPr lang="en-US" sz="3200" b="0" dirty="0"/>
                  <a:t>:</a:t>
                </a:r>
                <a:r>
                  <a:rPr lang="en-US" sz="3200" b="0" dirty="0">
                    <a:solidFill>
                      <a:srgbClr val="C00000"/>
                    </a:solidFill>
                  </a:rPr>
                  <a:t>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𝑘𝑑</m:t>
                        </m:r>
                      </m:num>
                      <m:den>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sup>
                        </m:sSup>
                      </m:den>
                    </m:f>
                    <m:r>
                      <a:rPr lang="en-US" sz="3200" b="0" i="1" smtClean="0">
                        <a:solidFill>
                          <a:srgbClr val="C00000"/>
                        </a:solidFill>
                        <a:latin typeface="Cambria Math" panose="02040503050406030204" pitchFamily="18" charset="0"/>
                      </a:rPr>
                      <m:t>⋅</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𝑛</m:t>
                            </m:r>
                            <m:r>
                              <m:rPr>
                                <m:sty m:val="p"/>
                              </m:rPr>
                              <a:rPr lang="en-US" sz="3200" b="0" i="0" smtClean="0">
                                <a:solidFill>
                                  <a:srgbClr val="C00000"/>
                                </a:solidFill>
                                <a:latin typeface="Cambria Math" panose="02040503050406030204" pitchFamily="18" charset="0"/>
                              </a:rPr>
                              <m:t>Δ</m:t>
                            </m:r>
                          </m:num>
                          <m:den>
                            <m:r>
                              <a:rPr lang="en-US" sz="3200" b="0" i="1" smtClean="0">
                                <a:solidFill>
                                  <a:srgbClr val="C00000"/>
                                </a:solidFill>
                                <a:latin typeface="Cambria Math" panose="02040503050406030204" pitchFamily="18" charset="0"/>
                              </a:rPr>
                              <m:t>𝜀</m:t>
                            </m:r>
                          </m:den>
                        </m:f>
                      </m:e>
                    </m:func>
                    <m:r>
                      <a:rPr lang="en-US" sz="3200" b="0" i="1" smtClean="0">
                        <a:solidFill>
                          <a:srgbClr val="C00000"/>
                        </a:solidFill>
                        <a:latin typeface="Cambria Math" panose="02040503050406030204" pitchFamily="18" charset="0"/>
                      </a:rPr>
                      <m:t>⋅</m:t>
                    </m:r>
                    <m:nary>
                      <m:naryPr>
                        <m:chr m:val="∑"/>
                        <m:supHide m:val="on"/>
                        <m:ctrlPr>
                          <a:rPr lang="en-US" sz="3200" i="1">
                            <a:solidFill>
                              <a:srgbClr val="C00000"/>
                            </a:solidFill>
                            <a:latin typeface="Cambria Math" panose="02040503050406030204" pitchFamily="18" charset="0"/>
                          </a:rPr>
                        </m:ctrlPr>
                      </m:naryPr>
                      <m:sub>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𝑋</m:t>
                        </m:r>
                      </m:sub>
                      <m:sup/>
                      <m:e>
                        <m:r>
                          <a:rPr lang="en-US" sz="3200" i="1">
                            <a:solidFill>
                              <a:srgbClr val="C00000"/>
                            </a:solidFill>
                            <a:latin typeface="Cambria Math" panose="02040503050406030204" pitchFamily="18" charset="0"/>
                          </a:rPr>
                          <m:t>𝑠</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e>
                    </m:nary>
                  </m:oMath>
                </a14:m>
                <a:r>
                  <a:rPr lang="en-US" sz="3200" dirty="0"/>
                  <a:t> points sampled</a:t>
                </a:r>
              </a:p>
              <a:p>
                <a:pPr>
                  <a:buClr>
                    <a:schemeClr val="tx1"/>
                  </a:buClr>
                </a:pPr>
                <a14:m>
                  <m:oMath xmlns:m="http://schemas.openxmlformats.org/officeDocument/2006/math">
                    <m:nary>
                      <m:naryPr>
                        <m:chr m:val="∑"/>
                        <m:supHide m:val="on"/>
                        <m:ctrlPr>
                          <a:rPr lang="en-US" sz="3200" i="1">
                            <a:solidFill>
                              <a:srgbClr val="C00000"/>
                            </a:solidFill>
                            <a:latin typeface="Cambria Math" panose="02040503050406030204" pitchFamily="18" charset="0"/>
                          </a:rPr>
                        </m:ctrlPr>
                      </m:naryPr>
                      <m:sub>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𝑋</m:t>
                        </m:r>
                      </m:sub>
                      <m:sup/>
                      <m:e>
                        <m:r>
                          <a:rPr lang="en-US" sz="3200" i="1">
                            <a:solidFill>
                              <a:srgbClr val="C00000"/>
                            </a:solidFill>
                            <a:latin typeface="Cambria Math" panose="02040503050406030204" pitchFamily="18" charset="0"/>
                          </a:rPr>
                          <m:t>𝑠</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e>
                    </m:nary>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𝑂</m:t>
                        </m:r>
                      </m:e>
                      <m:sub>
                        <m:r>
                          <a:rPr lang="en-US" sz="3200" b="0" i="1" smtClean="0">
                            <a:solidFill>
                              <a:srgbClr val="C00000"/>
                            </a:solidFill>
                            <a:latin typeface="Cambria Math" panose="02040503050406030204" pitchFamily="18" charset="0"/>
                          </a:rPr>
                          <m:t>𝑧</m:t>
                        </m:r>
                      </m:sub>
                    </m:sSub>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𝑘</m:t>
                    </m:r>
                    <m:r>
                      <a:rPr lang="en-US" sz="3200" b="0" i="1" smtClean="0">
                        <a:solidFill>
                          <a:srgbClr val="C00000"/>
                        </a:solidFill>
                        <a:latin typeface="Cambria Math" panose="02040503050406030204" pitchFamily="18" charset="0"/>
                      </a:rPr>
                      <m:t>)</m:t>
                    </m:r>
                  </m:oMath>
                </a14:m>
                <a:endParaRPr lang="en-US" sz="3200" dirty="0">
                  <a:solidFill>
                    <a:srgbClr val="00B050"/>
                  </a:solidFill>
                </a:endParaRPr>
              </a:p>
              <a:p>
                <a:pPr>
                  <a:buClr>
                    <a:schemeClr val="tx1"/>
                  </a:buClr>
                </a:pPr>
                <a:endParaRPr lang="en-US" sz="3200" dirty="0">
                  <a:solidFill>
                    <a:srgbClr val="00B050"/>
                  </a:solidFill>
                </a:endParaRPr>
              </a:p>
              <a:p>
                <a:pPr>
                  <a:buClr>
                    <a:schemeClr val="tx1"/>
                  </a:buClr>
                </a:pPr>
                <a:r>
                  <a:rPr lang="en-US" sz="3200" dirty="0"/>
                  <a:t>In total, roughly </a:t>
                </a:r>
                <a14:m>
                  <m:oMath xmlns:m="http://schemas.openxmlformats.org/officeDocument/2006/math">
                    <m:f>
                      <m:fPr>
                        <m:ctrlPr>
                          <a:rPr lang="en-US" sz="3200" b="0" i="1" smtClean="0">
                            <a:solidFill>
                              <a:srgbClr val="C00000"/>
                            </a:solidFill>
                            <a:latin typeface="Cambria Math" panose="02040503050406030204" pitchFamily="18" charset="0"/>
                          </a:rPr>
                        </m:ctrlPr>
                      </m:fPr>
                      <m:num>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𝑘</m:t>
                            </m:r>
                          </m:e>
                          <m:sup>
                            <m:r>
                              <a:rPr lang="en-US" sz="3200" b="0" i="1" smtClean="0">
                                <a:solidFill>
                                  <a:srgbClr val="C00000"/>
                                </a:solidFill>
                                <a:latin typeface="Cambria Math" panose="02040503050406030204" pitchFamily="18" charset="0"/>
                              </a:rPr>
                              <m:t>2</m:t>
                            </m:r>
                          </m:sup>
                        </m:sSup>
                        <m:r>
                          <a:rPr lang="en-US" sz="3200" b="0" i="1" smtClean="0">
                            <a:solidFill>
                              <a:srgbClr val="C00000"/>
                            </a:solidFill>
                            <a:latin typeface="Cambria Math" panose="02040503050406030204" pitchFamily="18" charset="0"/>
                          </a:rPr>
                          <m:t>𝑑</m:t>
                        </m:r>
                      </m:num>
                      <m:den>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sup>
                        </m:sSup>
                      </m:den>
                    </m:f>
                    <m:r>
                      <a:rPr lang="en-US" sz="3200" b="0" i="1" smtClean="0">
                        <a:solidFill>
                          <a:srgbClr val="C00000"/>
                        </a:solidFill>
                        <a:latin typeface="Cambria Math" panose="02040503050406030204" pitchFamily="18" charset="0"/>
                      </a:rPr>
                      <m:t>⋅</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𝑛</m:t>
                            </m:r>
                            <m:r>
                              <m:rPr>
                                <m:sty m:val="p"/>
                              </m:rPr>
                              <a:rPr lang="en-US" sz="3200" b="0" i="0" smtClean="0">
                                <a:solidFill>
                                  <a:srgbClr val="C00000"/>
                                </a:solidFill>
                                <a:latin typeface="Cambria Math" panose="02040503050406030204" pitchFamily="18" charset="0"/>
                              </a:rPr>
                              <m:t>Δ</m:t>
                            </m:r>
                          </m:num>
                          <m:den>
                            <m:r>
                              <a:rPr lang="en-US" sz="3200" b="0" i="1" smtClean="0">
                                <a:solidFill>
                                  <a:srgbClr val="C00000"/>
                                </a:solidFill>
                                <a:latin typeface="Cambria Math" panose="02040503050406030204" pitchFamily="18" charset="0"/>
                              </a:rPr>
                              <m:t>𝜀</m:t>
                            </m:r>
                          </m:den>
                        </m:f>
                      </m:e>
                    </m:func>
                  </m:oMath>
                </a14:m>
                <a:r>
                  <a:rPr lang="en-US" sz="3200" dirty="0"/>
                  <a:t> points sampled in expectation</a:t>
                </a:r>
                <a:endParaRPr lang="en-US" sz="3200"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
                </a:stretch>
              </a:blipFill>
            </p:spPr>
            <p:txBody>
              <a:bodyPr/>
              <a:lstStyle/>
              <a:p>
                <a:r>
                  <a:rPr lang="en-US">
                    <a:noFill/>
                  </a:rPr>
                  <a:t> </a:t>
                </a:r>
              </a:p>
            </p:txBody>
          </p:sp>
        </mc:Fallback>
      </mc:AlternateContent>
    </p:spTree>
    <p:extLst>
      <p:ext uri="{BB962C8B-B14F-4D97-AF65-F5344CB8AC3E}">
        <p14:creationId xmlns:p14="http://schemas.microsoft.com/office/powerpoint/2010/main" val="15204001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Subspace Embedding</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7251281-E2E9-410D-9DDA-112FC4F2414F}"/>
                  </a:ext>
                </a:extLst>
              </p:cNvPr>
              <p:cNvSpPr/>
              <p:nvPr/>
            </p:nvSpPr>
            <p:spPr>
              <a:xfrm>
                <a:off x="3986074" y="3333727"/>
                <a:ext cx="775110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oMath>
                  </m:oMathPara>
                </a14:m>
                <a:endParaRPr lang="en-US" sz="2800" dirty="0"/>
              </a:p>
            </p:txBody>
          </p:sp>
        </mc:Choice>
        <mc:Fallback xmlns="">
          <p:sp>
            <p:nvSpPr>
              <p:cNvPr id="6" name="Rectangle 5">
                <a:extLst>
                  <a:ext uri="{FF2B5EF4-FFF2-40B4-BE49-F238E27FC236}">
                    <a16:creationId xmlns:a16="http://schemas.microsoft.com/office/drawing/2014/main" id="{97251281-E2E9-410D-9DDA-112FC4F2414F}"/>
                  </a:ext>
                </a:extLst>
              </p:cNvPr>
              <p:cNvSpPr>
                <a:spLocks noRot="1" noChangeAspect="1" noMove="1" noResize="1" noEditPoints="1" noAdjustHandles="1" noChangeArrowheads="1" noChangeShapeType="1" noTextEdit="1"/>
              </p:cNvSpPr>
              <p:nvPr/>
            </p:nvSpPr>
            <p:spPr>
              <a:xfrm>
                <a:off x="3986074" y="3333727"/>
                <a:ext cx="7751103"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FAFF05D-9B00-4B1A-A888-E353C11CAA78}"/>
                  </a:ext>
                </a:extLst>
              </p:cNvPr>
              <p:cNvSpPr>
                <a:spLocks noGrp="1"/>
              </p:cNvSpPr>
              <p:nvPr>
                <p:ph idx="1"/>
              </p:nvPr>
            </p:nvSpPr>
            <p:spPr>
              <a:xfrm>
                <a:off x="3986074" y="1825625"/>
                <a:ext cx="7367726" cy="4667250"/>
              </a:xfrm>
            </p:spPr>
            <p:txBody>
              <a:bodyPr>
                <a:normAutofit/>
              </a:bodyPr>
              <a:lstStyle/>
              <a:p>
                <a:pPr>
                  <a:buClr>
                    <a:schemeClr val="tx1"/>
                  </a:buClr>
                </a:pPr>
                <a:r>
                  <a:rPr lang="en-US" dirty="0">
                    <a:solidFill>
                      <a:srgbClr val="00B050"/>
                    </a:solidFill>
                  </a:rPr>
                  <a:t>Subspace embedding</a:t>
                </a:r>
                <a:r>
                  <a:rPr lang="en-US" dirty="0"/>
                  <a:t>: Given </a:t>
                </a:r>
                <a14:m>
                  <m:oMath xmlns:m="http://schemas.openxmlformats.org/officeDocument/2006/math">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&gt;0</m:t>
                    </m:r>
                  </m:oMath>
                </a14:m>
                <a:r>
                  <a:rPr lang="en-US" dirty="0"/>
                  <a:t> and </a:t>
                </a:r>
                <a14:m>
                  <m:oMath xmlns:m="http://schemas.openxmlformats.org/officeDocument/2006/math">
                    <m:r>
                      <a:rPr lang="en-US" i="1" smtClean="0">
                        <a:solidFill>
                          <a:srgbClr val="C00000"/>
                        </a:solidFill>
                        <a:latin typeface="Cambria Math" panose="02040503050406030204" pitchFamily="18" charset="0"/>
                      </a:rPr>
                      <m:t>𝐴</m:t>
                    </m:r>
                    <m:r>
                      <a:rPr lang="en-US"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find matrix </a:t>
                </a:r>
                <a14:m>
                  <m:oMath xmlns:m="http://schemas.openxmlformats.org/officeDocument/2006/math">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oMath>
                </a14:m>
                <a:r>
                  <a:rPr lang="en-US" dirty="0"/>
                  <a:t>, such that for </a:t>
                </a:r>
                <a:r>
                  <a:rPr lang="en-US" i="1" dirty="0">
                    <a:solidFill>
                      <a:srgbClr val="7030A0"/>
                    </a:solidFill>
                  </a:rPr>
                  <a:t>every</a:t>
                </a:r>
                <a:r>
                  <a:rPr lang="en-US" i="1" dirty="0"/>
                  <a:t> </a:t>
                </a:r>
                <a14:m>
                  <m:oMath xmlns:m="http://schemas.openxmlformats.org/officeDocument/2006/math">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ℝ</m:t>
                        </m:r>
                      </m:e>
                      <m:sup>
                        <m:r>
                          <a:rPr lang="en-US" i="1">
                            <a:solidFill>
                              <a:srgbClr val="C00000"/>
                            </a:solidFill>
                            <a:latin typeface="Cambria Math" panose="02040503050406030204" pitchFamily="18" charset="0"/>
                          </a:rPr>
                          <m:t>𝑑</m:t>
                        </m:r>
                      </m:sup>
                    </m:sSup>
                  </m:oMath>
                </a14:m>
                <a:r>
                  <a:rPr lang="en-US" dirty="0"/>
                  <a:t>,</a:t>
                </a:r>
              </a:p>
              <a:p>
                <a:endParaRPr lang="en-US" dirty="0"/>
              </a:p>
            </p:txBody>
          </p:sp>
        </mc:Choice>
        <mc:Fallback xmlns="">
          <p:sp>
            <p:nvSpPr>
              <p:cNvPr id="8" name="Content Placeholder 2">
                <a:extLst>
                  <a:ext uri="{FF2B5EF4-FFF2-40B4-BE49-F238E27FC236}">
                    <a16:creationId xmlns:a16="http://schemas.microsoft.com/office/drawing/2014/main" id="{7FAFF05D-9B00-4B1A-A888-E353C11CAA78}"/>
                  </a:ext>
                </a:extLst>
              </p:cNvPr>
              <p:cNvSpPr>
                <a:spLocks noGrp="1" noRot="1" noChangeAspect="1" noMove="1" noResize="1" noEditPoints="1" noAdjustHandles="1" noChangeArrowheads="1" noChangeShapeType="1" noTextEdit="1"/>
              </p:cNvSpPr>
              <p:nvPr>
                <p:ph idx="1"/>
              </p:nvPr>
            </p:nvSpPr>
            <p:spPr>
              <a:xfrm>
                <a:off x="3986074" y="1825625"/>
                <a:ext cx="7367726" cy="4667250"/>
              </a:xfrm>
              <a:blipFill>
                <a:blip r:embed="rId3"/>
                <a:stretch>
                  <a:fillRect l="-1489" t="-2089" r="-1572"/>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7EB5C823-3983-4C5C-83E7-D8CC0D6C92B7}"/>
              </a:ext>
            </a:extLst>
          </p:cNvPr>
          <p:cNvSpPr/>
          <p:nvPr/>
        </p:nvSpPr>
        <p:spPr>
          <a:xfrm>
            <a:off x="872024" y="1923279"/>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4E514E6-5229-4F78-A599-0383CCCB4707}"/>
                  </a:ext>
                </a:extLst>
              </p:cNvPr>
              <p:cNvSpPr/>
              <p:nvPr/>
            </p:nvSpPr>
            <p:spPr>
              <a:xfrm>
                <a:off x="1813072" y="5697736"/>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14E514E6-5229-4F78-A599-0383CCCB4707}"/>
                  </a:ext>
                </a:extLst>
              </p:cNvPr>
              <p:cNvSpPr>
                <a:spLocks noRot="1" noChangeAspect="1" noMove="1" noResize="1" noEditPoints="1" noAdjustHandles="1" noChangeArrowheads="1" noChangeShapeType="1" noTextEdit="1"/>
              </p:cNvSpPr>
              <p:nvPr/>
            </p:nvSpPr>
            <p:spPr>
              <a:xfrm>
                <a:off x="1813072" y="5697736"/>
                <a:ext cx="394210" cy="400110"/>
              </a:xfrm>
              <a:prstGeom prst="rect">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3A87E7B-2884-4F34-B0C4-46A53A4636B2}"/>
              </a:ext>
            </a:extLst>
          </p:cNvPr>
          <p:cNvSpPr/>
          <p:nvPr/>
        </p:nvSpPr>
        <p:spPr>
          <a:xfrm>
            <a:off x="3158299" y="1926823"/>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C5F12C4-F816-4AA2-8782-D3DA88268FA1}"/>
                  </a:ext>
                </a:extLst>
              </p:cNvPr>
              <p:cNvSpPr/>
              <p:nvPr/>
            </p:nvSpPr>
            <p:spPr>
              <a:xfrm>
                <a:off x="1739494" y="275386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AC5F12C4-F816-4AA2-8782-D3DA88268FA1}"/>
                  </a:ext>
                </a:extLst>
              </p:cNvPr>
              <p:cNvSpPr>
                <a:spLocks noRot="1" noChangeAspect="1" noMove="1" noResize="1" noEditPoints="1" noAdjustHandles="1" noChangeArrowheads="1" noChangeShapeType="1" noTextEdit="1"/>
              </p:cNvSpPr>
              <p:nvPr/>
            </p:nvSpPr>
            <p:spPr>
              <a:xfrm>
                <a:off x="1739494" y="2753865"/>
                <a:ext cx="54136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1A32533-50D8-4742-900A-C968A0A10E0A}"/>
                  </a:ext>
                </a:extLst>
              </p:cNvPr>
              <p:cNvSpPr/>
              <p:nvPr/>
            </p:nvSpPr>
            <p:spPr>
              <a:xfrm>
                <a:off x="3148331" y="2748952"/>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11" name="Rectangle 10">
                <a:extLst>
                  <a:ext uri="{FF2B5EF4-FFF2-40B4-BE49-F238E27FC236}">
                    <a16:creationId xmlns:a16="http://schemas.microsoft.com/office/drawing/2014/main" id="{31A32533-50D8-4742-900A-C968A0A10E0A}"/>
                  </a:ext>
                </a:extLst>
              </p:cNvPr>
              <p:cNvSpPr>
                <a:spLocks noRot="1" noChangeAspect="1" noMove="1" noResize="1" noEditPoints="1" noAdjustHandles="1" noChangeArrowheads="1" noChangeShapeType="1" noTextEdit="1"/>
              </p:cNvSpPr>
              <p:nvPr/>
            </p:nvSpPr>
            <p:spPr>
              <a:xfrm>
                <a:off x="3148331" y="2748952"/>
                <a:ext cx="3679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4964515-E984-474F-BDF9-110412973156}"/>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E4964515-E984-474F-BDF9-110412973156}"/>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942859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Subspace Embedding</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7251281-E2E9-410D-9DDA-112FC4F2414F}"/>
                  </a:ext>
                </a:extLst>
              </p:cNvPr>
              <p:cNvSpPr/>
              <p:nvPr/>
            </p:nvSpPr>
            <p:spPr>
              <a:xfrm>
                <a:off x="3986074" y="3333727"/>
                <a:ext cx="7751103" cy="52899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Sup>
                        <m:sSubSupPr>
                          <m:ctrlPr>
                            <a:rPr lang="en-US" sz="2800" b="0" i="1" smtClean="0">
                              <a:solidFill>
                                <a:srgbClr val="C00000"/>
                              </a:solidFill>
                              <a:latin typeface="Cambria Math" panose="02040503050406030204" pitchFamily="18" charset="0"/>
                            </a:rPr>
                          </m:ctrlPr>
                        </m:sSub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r>
                        <a:rPr lang="en-US" sz="2800" b="0" i="1" smtClean="0">
                          <a:solidFill>
                            <a:srgbClr val="C00000"/>
                          </a:solidFill>
                          <a:latin typeface="Cambria Math" panose="02040503050406030204" pitchFamily="18" charset="0"/>
                        </a:rPr>
                        <m:t>≤</m:t>
                      </m:r>
                      <m:sSubSup>
                        <m:sSubSupPr>
                          <m:ctrlPr>
                            <a:rPr lang="en-US" sz="2800" b="0" i="1" smtClean="0">
                              <a:solidFill>
                                <a:srgbClr val="C00000"/>
                              </a:solidFill>
                              <a:latin typeface="Cambria Math" panose="02040503050406030204" pitchFamily="18" charset="0"/>
                            </a:rPr>
                          </m:ctrlPr>
                        </m:sSub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𝑀𝑥</m:t>
                              </m:r>
                            </m:e>
                          </m:d>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Sup>
                        <m:sSubSupPr>
                          <m:ctrlPr>
                            <a:rPr lang="en-US" sz="2800" b="0" i="1" smtClean="0">
                              <a:solidFill>
                                <a:srgbClr val="C00000"/>
                              </a:solidFill>
                              <a:latin typeface="Cambria Math" panose="02040503050406030204" pitchFamily="18" charset="0"/>
                            </a:rPr>
                          </m:ctrlPr>
                        </m:sSub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oMath>
                  </m:oMathPara>
                </a14:m>
                <a:endParaRPr lang="en-US" sz="2800" dirty="0"/>
              </a:p>
            </p:txBody>
          </p:sp>
        </mc:Choice>
        <mc:Fallback xmlns="">
          <p:sp>
            <p:nvSpPr>
              <p:cNvPr id="6" name="Rectangle 5">
                <a:extLst>
                  <a:ext uri="{FF2B5EF4-FFF2-40B4-BE49-F238E27FC236}">
                    <a16:creationId xmlns:a16="http://schemas.microsoft.com/office/drawing/2014/main" id="{97251281-E2E9-410D-9DDA-112FC4F2414F}"/>
                  </a:ext>
                </a:extLst>
              </p:cNvPr>
              <p:cNvSpPr>
                <a:spLocks noRot="1" noChangeAspect="1" noMove="1" noResize="1" noEditPoints="1" noAdjustHandles="1" noChangeArrowheads="1" noChangeShapeType="1" noTextEdit="1"/>
              </p:cNvSpPr>
              <p:nvPr/>
            </p:nvSpPr>
            <p:spPr>
              <a:xfrm>
                <a:off x="3986074" y="3333727"/>
                <a:ext cx="7751103" cy="5289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FAFF05D-9B00-4B1A-A888-E353C11CAA78}"/>
                  </a:ext>
                </a:extLst>
              </p:cNvPr>
              <p:cNvSpPr>
                <a:spLocks noGrp="1"/>
              </p:cNvSpPr>
              <p:nvPr>
                <p:ph idx="1"/>
              </p:nvPr>
            </p:nvSpPr>
            <p:spPr>
              <a:xfrm>
                <a:off x="3986074" y="1761480"/>
                <a:ext cx="7367726" cy="4667250"/>
              </a:xfrm>
            </p:spPr>
            <p:txBody>
              <a:bodyPr>
                <a:normAutofit/>
              </a:bodyPr>
              <a:lstStyle/>
              <a:p>
                <a:pPr>
                  <a:buClr>
                    <a:schemeClr val="tx1"/>
                  </a:buClr>
                </a:pPr>
                <a:r>
                  <a:rPr lang="en-US" dirty="0">
                    <a:solidFill>
                      <a:srgbClr val="00B050"/>
                    </a:solidFill>
                  </a:rPr>
                  <a:t>Subspace embedding</a:t>
                </a:r>
                <a:r>
                  <a:rPr lang="en-US" dirty="0"/>
                  <a:t>: Given </a:t>
                </a:r>
                <a14:m>
                  <m:oMath xmlns:m="http://schemas.openxmlformats.org/officeDocument/2006/math">
                    <m:r>
                      <a:rPr lang="en-US" i="1">
                        <a:solidFill>
                          <a:srgbClr val="C00000"/>
                        </a:solidFill>
                        <a:latin typeface="Cambria Math" panose="02040503050406030204" pitchFamily="18" charset="0"/>
                      </a:rPr>
                      <m:t>𝜀</m:t>
                    </m:r>
                    <m:r>
                      <a:rPr lang="en-US" i="1">
                        <a:solidFill>
                          <a:srgbClr val="C00000"/>
                        </a:solidFill>
                        <a:latin typeface="Cambria Math" panose="02040503050406030204" pitchFamily="18" charset="0"/>
                      </a:rPr>
                      <m:t>&gt;0</m:t>
                    </m:r>
                  </m:oMath>
                </a14:m>
                <a:r>
                  <a:rPr lang="en-US" dirty="0"/>
                  <a:t> and </a:t>
                </a:r>
                <a14:m>
                  <m:oMath xmlns:m="http://schemas.openxmlformats.org/officeDocument/2006/math">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𝑑</m:t>
                        </m:r>
                      </m:sup>
                    </m:sSup>
                  </m:oMath>
                </a14:m>
                <a:r>
                  <a:rPr lang="en-US" dirty="0"/>
                  <a:t>, find matrix </a:t>
                </a:r>
                <a14:m>
                  <m:oMath xmlns:m="http://schemas.openxmlformats.org/officeDocument/2006/math">
                    <m:r>
                      <a:rPr lang="en-US" i="1">
                        <a:solidFill>
                          <a:srgbClr val="C00000"/>
                        </a:solidFill>
                        <a:latin typeface="Cambria Math" panose="02040503050406030204" pitchFamily="18" charset="0"/>
                      </a:rPr>
                      <m:t>𝑀</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𝑑</m:t>
                        </m:r>
                      </m:sup>
                    </m:sSup>
                  </m:oMath>
                </a14:m>
                <a:r>
                  <a:rPr lang="en-US" dirty="0"/>
                  <a:t> with </a:t>
                </a:r>
                <a14:m>
                  <m:oMath xmlns:m="http://schemas.openxmlformats.org/officeDocument/2006/math">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oMath>
                </a14:m>
                <a:r>
                  <a:rPr lang="en-US" dirty="0"/>
                  <a:t>, such that for </a:t>
                </a:r>
                <a:r>
                  <a:rPr lang="en-US" i="1" dirty="0">
                    <a:solidFill>
                      <a:srgbClr val="7030A0"/>
                    </a:solidFill>
                  </a:rPr>
                  <a:t>every</a:t>
                </a:r>
                <a:r>
                  <a:rPr lang="en-US" i="1" dirty="0"/>
                  <a:t> </a:t>
                </a:r>
                <a14:m>
                  <m:oMath xmlns:m="http://schemas.openxmlformats.org/officeDocument/2006/math">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ℝ</m:t>
                        </m:r>
                      </m:e>
                      <m:sup>
                        <m:r>
                          <a:rPr lang="en-US" i="1">
                            <a:solidFill>
                              <a:srgbClr val="C00000"/>
                            </a:solidFill>
                            <a:latin typeface="Cambria Math" panose="02040503050406030204" pitchFamily="18" charset="0"/>
                          </a:rPr>
                          <m:t>𝑑</m:t>
                        </m:r>
                      </m:sup>
                    </m:sSup>
                  </m:oMath>
                </a14:m>
                <a:r>
                  <a:rPr lang="en-US" dirty="0"/>
                  <a:t>,</a:t>
                </a:r>
              </a:p>
              <a:p>
                <a:pPr>
                  <a:buClr>
                    <a:schemeClr val="tx1"/>
                  </a:buClr>
                </a:pPr>
                <a:endParaRPr lang="en-US" dirty="0"/>
              </a:p>
              <a:p>
                <a:endParaRPr lang="en-US" dirty="0"/>
              </a:p>
              <a:p>
                <a:endParaRPr lang="en-US" dirty="0"/>
              </a:p>
              <a:p>
                <a:r>
                  <a:rPr lang="en-US" dirty="0"/>
                  <a:t>Recall: </a:t>
                </a:r>
                <a14:m>
                  <m:oMath xmlns:m="http://schemas.openxmlformats.org/officeDocument/2006/math">
                    <m:sSubSup>
                      <m:sSubSupPr>
                        <m:ctrlPr>
                          <a:rPr lang="en-US" sz="2800" b="0" i="1" smtClean="0">
                            <a:solidFill>
                              <a:srgbClr val="C00000"/>
                            </a:solidFill>
                            <a:latin typeface="Cambria Math" panose="02040503050406030204" pitchFamily="18" charset="0"/>
                          </a:rPr>
                        </m:ctrlPr>
                      </m:sSubSupPr>
                      <m:e>
                        <m:d>
                          <m:dPr>
                            <m:begChr m:val="‖"/>
                            <m:endChr m:val="‖"/>
                            <m:ctrlPr>
                              <a:rPr lang="en-US" sz="2800" i="1">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m:t>
                            </m:r>
                            <m:r>
                              <a:rPr lang="en-US" sz="2800" i="1">
                                <a:solidFill>
                                  <a:srgbClr val="C00000"/>
                                </a:solidFill>
                                <a:latin typeface="Cambria Math" panose="02040503050406030204" pitchFamily="18" charset="0"/>
                              </a:rPr>
                              <m:t>𝑥</m:t>
                            </m:r>
                          </m:e>
                        </m:d>
                      </m:e>
                      <m:sub>
                        <m:r>
                          <a:rPr lang="en-US" sz="2800" i="1">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d>
                          <m:dPr>
                            <m:begChr m:val="⟨"/>
                            <m:endChr m:val="⟩"/>
                            <m:ctrlPr>
                              <a:rPr lang="en-US" sz="2800" i="1">
                                <a:solidFill>
                                  <a:srgbClr val="C00000"/>
                                </a:solidFill>
                                <a:latin typeface="Cambria Math" panose="02040503050406030204" pitchFamily="18" charset="0"/>
                              </a:rPr>
                            </m:ctrlPr>
                          </m:dPr>
                          <m:e>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𝑎</m:t>
                                </m:r>
                              </m:e>
                              <m:sub>
                                <m:r>
                                  <a:rPr lang="en-US" sz="2800" b="0" i="1" smtClean="0">
                                    <a:solidFill>
                                      <a:srgbClr val="C00000"/>
                                    </a:solidFill>
                                    <a:latin typeface="Cambria Math" panose="02040503050406030204" pitchFamily="18" charset="0"/>
                                  </a:rPr>
                                  <m:t>1</m:t>
                                </m:r>
                              </m:sub>
                            </m:sSub>
                            <m:r>
                              <a:rPr lang="en-US" sz="2800" i="1">
                                <a:solidFill>
                                  <a:srgbClr val="C00000"/>
                                </a:solidFill>
                                <a:latin typeface="Cambria Math" panose="02040503050406030204" pitchFamily="18" charset="0"/>
                              </a:rPr>
                              <m:t>, </m:t>
                            </m:r>
                            <m:r>
                              <a:rPr lang="en-US" sz="2800" i="1">
                                <a:solidFill>
                                  <a:srgbClr val="C00000"/>
                                </a:solidFill>
                                <a:latin typeface="Cambria Math" panose="02040503050406030204" pitchFamily="18" charset="0"/>
                              </a:rPr>
                              <m:t>𝑥</m:t>
                            </m:r>
                          </m:e>
                        </m:d>
                      </m:e>
                      <m:sup>
                        <m:r>
                          <a:rPr lang="en-US" sz="2800" b="0" i="1" smtClean="0">
                            <a:solidFill>
                              <a:srgbClr val="C00000"/>
                            </a:solidFill>
                            <a:latin typeface="Cambria Math" panose="02040503050406030204" pitchFamily="18" charset="0"/>
                          </a:rPr>
                          <m:t>2</m:t>
                        </m:r>
                      </m:sup>
                    </m:sSup>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d>
                          <m:dPr>
                            <m:begChr m:val="⟨"/>
                            <m:endChr m:val="⟩"/>
                            <m:ctrlPr>
                              <a:rPr lang="en-US" sz="2800" b="0" i="1" smtClean="0">
                                <a:solidFill>
                                  <a:srgbClr val="C00000"/>
                                </a:solidFill>
                                <a:latin typeface="Cambria Math" panose="02040503050406030204" pitchFamily="18" charset="0"/>
                              </a:rPr>
                            </m:ctrlPr>
                          </m:dPr>
                          <m:e>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𝑎</m:t>
                                </m:r>
                              </m:e>
                              <m:sub>
                                <m:r>
                                  <a:rPr lang="en-US" sz="2800" b="0" i="1" smtClean="0">
                                    <a:solidFill>
                                      <a:srgbClr val="C00000"/>
                                    </a:solidFill>
                                    <a:latin typeface="Cambria Math" panose="02040503050406030204" pitchFamily="18" charset="0"/>
                                  </a:rPr>
                                  <m:t>𝑛</m:t>
                                </m:r>
                              </m:sub>
                            </m:sSub>
                            <m:r>
                              <a:rPr lang="en-US" sz="2800" i="1">
                                <a:solidFill>
                                  <a:srgbClr val="C00000"/>
                                </a:solidFill>
                                <a:latin typeface="Cambria Math" panose="02040503050406030204" pitchFamily="18" charset="0"/>
                              </a:rPr>
                              <m:t>, </m:t>
                            </m:r>
                            <m:r>
                              <a:rPr lang="en-US" sz="2800" i="1">
                                <a:solidFill>
                                  <a:srgbClr val="C00000"/>
                                </a:solidFill>
                                <a:latin typeface="Cambria Math" panose="02040503050406030204" pitchFamily="18" charset="0"/>
                              </a:rPr>
                              <m:t>𝑥</m:t>
                            </m:r>
                          </m:e>
                        </m:d>
                      </m:e>
                      <m:sup>
                        <m:r>
                          <a:rPr lang="en-US" sz="2800" b="0" i="1" smtClean="0">
                            <a:solidFill>
                              <a:srgbClr val="C00000"/>
                            </a:solidFill>
                            <a:latin typeface="Cambria Math" panose="02040503050406030204" pitchFamily="18" charset="0"/>
                          </a:rPr>
                          <m:t>2</m:t>
                        </m:r>
                      </m:sup>
                    </m:sSup>
                  </m:oMath>
                </a14:m>
                <a:endParaRPr lang="en-US" dirty="0"/>
              </a:p>
            </p:txBody>
          </p:sp>
        </mc:Choice>
        <mc:Fallback xmlns="">
          <p:sp>
            <p:nvSpPr>
              <p:cNvPr id="8" name="Content Placeholder 2">
                <a:extLst>
                  <a:ext uri="{FF2B5EF4-FFF2-40B4-BE49-F238E27FC236}">
                    <a16:creationId xmlns:a16="http://schemas.microsoft.com/office/drawing/2014/main" id="{7FAFF05D-9B00-4B1A-A888-E353C11CAA78}"/>
                  </a:ext>
                </a:extLst>
              </p:cNvPr>
              <p:cNvSpPr>
                <a:spLocks noGrp="1" noRot="1" noChangeAspect="1" noMove="1" noResize="1" noEditPoints="1" noAdjustHandles="1" noChangeArrowheads="1" noChangeShapeType="1" noTextEdit="1"/>
              </p:cNvSpPr>
              <p:nvPr>
                <p:ph idx="1"/>
              </p:nvPr>
            </p:nvSpPr>
            <p:spPr>
              <a:xfrm>
                <a:off x="3986074" y="1761480"/>
                <a:ext cx="7367726" cy="4667250"/>
              </a:xfrm>
              <a:blipFill>
                <a:blip r:embed="rId3"/>
                <a:stretch>
                  <a:fillRect l="-1489" t="-2219" r="-1572"/>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7EB5C823-3983-4C5C-83E7-D8CC0D6C92B7}"/>
              </a:ext>
            </a:extLst>
          </p:cNvPr>
          <p:cNvSpPr/>
          <p:nvPr/>
        </p:nvSpPr>
        <p:spPr>
          <a:xfrm>
            <a:off x="872024" y="1923279"/>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4E514E6-5229-4F78-A599-0383CCCB4707}"/>
                  </a:ext>
                </a:extLst>
              </p:cNvPr>
              <p:cNvSpPr/>
              <p:nvPr/>
            </p:nvSpPr>
            <p:spPr>
              <a:xfrm>
                <a:off x="1813072" y="5697736"/>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14E514E6-5229-4F78-A599-0383CCCB4707}"/>
                  </a:ext>
                </a:extLst>
              </p:cNvPr>
              <p:cNvSpPr>
                <a:spLocks noRot="1" noChangeAspect="1" noMove="1" noResize="1" noEditPoints="1" noAdjustHandles="1" noChangeArrowheads="1" noChangeShapeType="1" noTextEdit="1"/>
              </p:cNvSpPr>
              <p:nvPr/>
            </p:nvSpPr>
            <p:spPr>
              <a:xfrm>
                <a:off x="1813072" y="5697736"/>
                <a:ext cx="394210" cy="400110"/>
              </a:xfrm>
              <a:prstGeom prst="rect">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3A87E7B-2884-4F34-B0C4-46A53A4636B2}"/>
              </a:ext>
            </a:extLst>
          </p:cNvPr>
          <p:cNvSpPr/>
          <p:nvPr/>
        </p:nvSpPr>
        <p:spPr>
          <a:xfrm>
            <a:off x="3158299" y="1926823"/>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C5F12C4-F816-4AA2-8782-D3DA88268FA1}"/>
                  </a:ext>
                </a:extLst>
              </p:cNvPr>
              <p:cNvSpPr/>
              <p:nvPr/>
            </p:nvSpPr>
            <p:spPr>
              <a:xfrm>
                <a:off x="1739494" y="275386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AC5F12C4-F816-4AA2-8782-D3DA88268FA1}"/>
                  </a:ext>
                </a:extLst>
              </p:cNvPr>
              <p:cNvSpPr>
                <a:spLocks noRot="1" noChangeAspect="1" noMove="1" noResize="1" noEditPoints="1" noAdjustHandles="1" noChangeArrowheads="1" noChangeShapeType="1" noTextEdit="1"/>
              </p:cNvSpPr>
              <p:nvPr/>
            </p:nvSpPr>
            <p:spPr>
              <a:xfrm>
                <a:off x="1739494" y="2753865"/>
                <a:ext cx="54136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1A32533-50D8-4742-900A-C968A0A10E0A}"/>
                  </a:ext>
                </a:extLst>
              </p:cNvPr>
              <p:cNvSpPr/>
              <p:nvPr/>
            </p:nvSpPr>
            <p:spPr>
              <a:xfrm>
                <a:off x="3148331" y="2748952"/>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11" name="Rectangle 10">
                <a:extLst>
                  <a:ext uri="{FF2B5EF4-FFF2-40B4-BE49-F238E27FC236}">
                    <a16:creationId xmlns:a16="http://schemas.microsoft.com/office/drawing/2014/main" id="{31A32533-50D8-4742-900A-C968A0A10E0A}"/>
                  </a:ext>
                </a:extLst>
              </p:cNvPr>
              <p:cNvSpPr>
                <a:spLocks noRot="1" noChangeAspect="1" noMove="1" noResize="1" noEditPoints="1" noAdjustHandles="1" noChangeArrowheads="1" noChangeShapeType="1" noTextEdit="1"/>
              </p:cNvSpPr>
              <p:nvPr/>
            </p:nvSpPr>
            <p:spPr>
              <a:xfrm>
                <a:off x="3148331" y="2748952"/>
                <a:ext cx="3679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4964515-E984-474F-BDF9-110412973156}"/>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E4964515-E984-474F-BDF9-110412973156}"/>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881780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Subspace Embedding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Subspace embedding</a:t>
                </a:r>
                <a:r>
                  <a:rPr lang="en-US" sz="3200" dirty="0"/>
                  <a:t>: Given </a:t>
                </a:r>
                <a14:m>
                  <m:oMath xmlns:m="http://schemas.openxmlformats.org/officeDocument/2006/math">
                    <m:r>
                      <a:rPr lang="en-US" sz="3200" i="1">
                        <a:solidFill>
                          <a:srgbClr val="C00000"/>
                        </a:solidFill>
                        <a:latin typeface="Cambria Math" panose="02040503050406030204" pitchFamily="18" charset="0"/>
                      </a:rPr>
                      <m:t>𝜀</m:t>
                    </m:r>
                    <m:r>
                      <a:rPr lang="en-US" sz="3200" i="1">
                        <a:solidFill>
                          <a:srgbClr val="C00000"/>
                        </a:solidFill>
                        <a:latin typeface="Cambria Math" panose="02040503050406030204" pitchFamily="18" charset="0"/>
                      </a:rPr>
                      <m:t>&gt;0</m:t>
                    </m:r>
                  </m:oMath>
                </a14:m>
                <a:r>
                  <a:rPr lang="en-US" sz="3200" dirty="0"/>
                  <a:t> and </a:t>
                </a:r>
                <a14:m>
                  <m:oMath xmlns:m="http://schemas.openxmlformats.org/officeDocument/2006/math">
                    <m:r>
                      <a:rPr lang="en-US" sz="3200" i="1">
                        <a:solidFill>
                          <a:srgbClr val="C00000"/>
                        </a:solidFill>
                        <a:latin typeface="Cambria Math" panose="02040503050406030204" pitchFamily="18" charset="0"/>
                      </a:rPr>
                      <m:t>𝐴</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𝑅</m:t>
                        </m:r>
                      </m:e>
                      <m:sup>
                        <m:r>
                          <a:rPr lang="en-US" sz="3200" i="1">
                            <a:solidFill>
                              <a:srgbClr val="C00000"/>
                            </a:solidFill>
                            <a:latin typeface="Cambria Math" panose="02040503050406030204" pitchFamily="18" charset="0"/>
                          </a:rPr>
                          <m:t>𝑛</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𝑑</m:t>
                        </m:r>
                      </m:sup>
                    </m:sSup>
                  </m:oMath>
                </a14:m>
                <a:r>
                  <a:rPr lang="en-US" sz="3200" dirty="0"/>
                  <a:t>, find matrix </a:t>
                </a:r>
                <a14:m>
                  <m:oMath xmlns:m="http://schemas.openxmlformats.org/officeDocument/2006/math">
                    <m:r>
                      <a:rPr lang="en-US" sz="3200" i="1">
                        <a:solidFill>
                          <a:srgbClr val="C00000"/>
                        </a:solidFill>
                        <a:latin typeface="Cambria Math" panose="02040503050406030204" pitchFamily="18" charset="0"/>
                      </a:rPr>
                      <m:t>𝑀</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𝑅</m:t>
                        </m:r>
                      </m:e>
                      <m:sup>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𝑑</m:t>
                        </m:r>
                      </m:sup>
                    </m:sSup>
                  </m:oMath>
                </a14:m>
                <a:r>
                  <a:rPr lang="en-US" sz="3200" dirty="0"/>
                  <a:t> with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𝑛</m:t>
                    </m:r>
                  </m:oMath>
                </a14:m>
                <a:r>
                  <a:rPr lang="en-US" sz="3200" dirty="0"/>
                  <a:t>, such that for </a:t>
                </a:r>
                <a:r>
                  <a:rPr lang="en-US" sz="3200" i="1" dirty="0">
                    <a:solidFill>
                      <a:srgbClr val="7030A0"/>
                    </a:solidFill>
                  </a:rPr>
                  <a:t>every</a:t>
                </a:r>
                <a:r>
                  <a:rPr lang="en-US" sz="3200" i="1" dirty="0"/>
                  <a:t> </a:t>
                </a:r>
                <a14:m>
                  <m:oMath xmlns:m="http://schemas.openxmlformats.org/officeDocument/2006/math">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oMath>
                </a14:m>
                <a:r>
                  <a:rPr lang="en-US" sz="3200" dirty="0"/>
                  <a:t>,</a:t>
                </a:r>
              </a:p>
              <a:p>
                <a:pPr>
                  <a:buClr>
                    <a:schemeClr val="tx1"/>
                  </a:buClr>
                </a:pPr>
                <a:endParaRPr lang="en-US" sz="3200" dirty="0"/>
              </a:p>
              <a:p>
                <a:pPr>
                  <a:buClr>
                    <a:schemeClr val="tx1"/>
                  </a:buClr>
                </a:pPr>
                <a:endParaRPr lang="en-US" sz="3200" dirty="0"/>
              </a:p>
              <a:p>
                <a:pPr>
                  <a:buClr>
                    <a:schemeClr val="tx1"/>
                  </a:buClr>
                </a:pPr>
                <a:r>
                  <a:rPr lang="en-US" sz="3200" dirty="0">
                    <a:solidFill>
                      <a:srgbClr val="00B050"/>
                    </a:solidFill>
                  </a:rPr>
                  <a:t>Question</a:t>
                </a:r>
                <a:r>
                  <a:rPr lang="en-US" sz="3200" dirty="0"/>
                  <a:t>: For a </a:t>
                </a:r>
                <a:r>
                  <a:rPr lang="en-US" sz="3200" i="1" dirty="0">
                    <a:solidFill>
                      <a:srgbClr val="7030A0"/>
                    </a:solidFill>
                  </a:rPr>
                  <a:t>fixed </a:t>
                </a:r>
                <a14:m>
                  <m:oMath xmlns:m="http://schemas.openxmlformats.org/officeDocument/2006/math">
                    <m:r>
                      <a:rPr lang="en-US" sz="3200" i="1" smtClean="0">
                        <a:solidFill>
                          <a:srgbClr val="C00000"/>
                        </a:solidFill>
                        <a:latin typeface="Cambria Math" panose="02040503050406030204" pitchFamily="18" charset="0"/>
                      </a:rPr>
                      <m:t>𝑥</m:t>
                    </m:r>
                    <m:r>
                      <a:rPr lang="en-US" sz="3200" i="1" smtClean="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oMath>
                </a14:m>
                <a:r>
                  <a:rPr lang="en-US" sz="3200" dirty="0"/>
                  <a:t>, how would we produce a matrix </a:t>
                </a:r>
                <a14:m>
                  <m:oMath xmlns:m="http://schemas.openxmlformats.org/officeDocument/2006/math">
                    <m:r>
                      <a:rPr lang="en-US" sz="3200" i="1">
                        <a:solidFill>
                          <a:srgbClr val="C00000"/>
                        </a:solidFill>
                        <a:latin typeface="Cambria Math" panose="02040503050406030204" pitchFamily="18" charset="0"/>
                      </a:rPr>
                      <m:t>𝑀</m:t>
                    </m:r>
                  </m:oMath>
                </a14:m>
                <a:r>
                  <a:rPr lang="en-US" sz="3200" dirty="0"/>
                  <a:t> such that</a:t>
                </a:r>
                <a:r>
                  <a:rPr lang="en-US" sz="3200" dirty="0">
                    <a:solidFill>
                      <a:srgbClr val="C00000"/>
                    </a:solidFill>
                  </a:rPr>
                  <a:t> </a:t>
                </a:r>
                <a14:m>
                  <m:oMath xmlns:m="http://schemas.openxmlformats.org/officeDocument/2006/math">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𝑀𝑥</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r>
                  <a:rPr lang="en-US" sz="3200" dirty="0"/>
                  <a:t>?</a:t>
                </a:r>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6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8F973D9-A10D-24AC-7961-010CDC6EB690}"/>
                  </a:ext>
                </a:extLst>
              </p:cNvPr>
              <p:cNvSpPr/>
              <p:nvPr/>
            </p:nvSpPr>
            <p:spPr>
              <a:xfrm>
                <a:off x="2014661" y="2998168"/>
                <a:ext cx="7751103" cy="52899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Sup>
                        <m:sSubSupPr>
                          <m:ctrlPr>
                            <a:rPr lang="en-US" sz="2800" b="0" i="1" smtClean="0">
                              <a:solidFill>
                                <a:srgbClr val="C00000"/>
                              </a:solidFill>
                              <a:latin typeface="Cambria Math" panose="02040503050406030204" pitchFamily="18" charset="0"/>
                            </a:rPr>
                          </m:ctrlPr>
                        </m:sSub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r>
                        <a:rPr lang="en-US" sz="2800" b="0" i="1" smtClean="0">
                          <a:solidFill>
                            <a:srgbClr val="C00000"/>
                          </a:solidFill>
                          <a:latin typeface="Cambria Math" panose="02040503050406030204" pitchFamily="18" charset="0"/>
                        </a:rPr>
                        <m:t>≤</m:t>
                      </m:r>
                      <m:sSubSup>
                        <m:sSubSupPr>
                          <m:ctrlPr>
                            <a:rPr lang="en-US" sz="2800" b="0" i="1" smtClean="0">
                              <a:solidFill>
                                <a:srgbClr val="C00000"/>
                              </a:solidFill>
                              <a:latin typeface="Cambria Math" panose="02040503050406030204" pitchFamily="18" charset="0"/>
                            </a:rPr>
                          </m:ctrlPr>
                        </m:sSub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𝑀𝑥</m:t>
                              </m:r>
                            </m:e>
                          </m:d>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Sup>
                        <m:sSubSupPr>
                          <m:ctrlPr>
                            <a:rPr lang="en-US" sz="2800" b="0" i="1" smtClean="0">
                              <a:solidFill>
                                <a:srgbClr val="C00000"/>
                              </a:solidFill>
                              <a:latin typeface="Cambria Math" panose="02040503050406030204" pitchFamily="18" charset="0"/>
                            </a:rPr>
                          </m:ctrlPr>
                        </m:sSub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oMath>
                  </m:oMathPara>
                </a14:m>
                <a:endParaRPr lang="en-US" sz="2800" dirty="0"/>
              </a:p>
            </p:txBody>
          </p:sp>
        </mc:Choice>
        <mc:Fallback xmlns="">
          <p:sp>
            <p:nvSpPr>
              <p:cNvPr id="4" name="Rectangle 3">
                <a:extLst>
                  <a:ext uri="{FF2B5EF4-FFF2-40B4-BE49-F238E27FC236}">
                    <a16:creationId xmlns:a16="http://schemas.microsoft.com/office/drawing/2014/main" id="{68F973D9-A10D-24AC-7961-010CDC6EB690}"/>
                  </a:ext>
                </a:extLst>
              </p:cNvPr>
              <p:cNvSpPr>
                <a:spLocks noRot="1" noChangeAspect="1" noMove="1" noResize="1" noEditPoints="1" noAdjustHandles="1" noChangeArrowheads="1" noChangeShapeType="1" noTextEdit="1"/>
              </p:cNvSpPr>
              <p:nvPr/>
            </p:nvSpPr>
            <p:spPr>
              <a:xfrm>
                <a:off x="2014661" y="2998168"/>
                <a:ext cx="7751103" cy="52899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874400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Leverage Scores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1454637"/>
              </a:xfrm>
            </p:spPr>
            <p:txBody>
              <a:bodyPr>
                <a:normAutofit/>
              </a:bodyPr>
              <a:lstStyle/>
              <a:p>
                <a:pPr>
                  <a:buClr>
                    <a:schemeClr val="tx1"/>
                  </a:buClr>
                </a:pPr>
                <a:r>
                  <a:rPr lang="en-US" dirty="0">
                    <a:solidFill>
                      <a:srgbClr val="00B050"/>
                    </a:solidFill>
                  </a:rPr>
                  <a:t>Intuition</a:t>
                </a:r>
                <a:r>
                  <a:rPr lang="en-US" dirty="0"/>
                  <a:t>: how </a:t>
                </a:r>
                <a:r>
                  <a:rPr lang="en-US" i="1" dirty="0">
                    <a:solidFill>
                      <a:srgbClr val="7030A0"/>
                    </a:solidFill>
                  </a:rPr>
                  <a:t>unique</a:t>
                </a:r>
                <a:r>
                  <a:rPr lang="en-US" dirty="0"/>
                  <a:t> a row is (recall importance sampling)</a:t>
                </a:r>
              </a:p>
              <a:p>
                <a14:m>
                  <m:oMath xmlns:m="http://schemas.openxmlformats.org/officeDocument/2006/math">
                    <m:r>
                      <a:rPr lang="en-US" b="0" i="1" smtClean="0">
                        <a:solidFill>
                          <a:schemeClr val="tx1"/>
                        </a:solidFill>
                        <a:latin typeface="Cambria Math" panose="02040503050406030204" pitchFamily="18" charset="0"/>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max</m:t>
                        </m:r>
                      </m:fName>
                      <m:e>
                        <m:f>
                          <m:fPr>
                            <m:ctrlPr>
                              <a:rPr lang="en-US" i="1">
                                <a:solidFill>
                                  <a:srgbClr val="C00000"/>
                                </a:solidFill>
                                <a:latin typeface="Cambria Math" panose="02040503050406030204" pitchFamily="18" charset="0"/>
                              </a:rPr>
                            </m:ctrlPr>
                          </m:fPr>
                          <m:num>
                            <m:sSup>
                              <m:sSupPr>
                                <m:ctrlPr>
                                  <a:rPr lang="en-US" i="1">
                                    <a:solidFill>
                                      <a:srgbClr val="C00000"/>
                                    </a:solidFill>
                                    <a:latin typeface="Cambria Math" panose="02040503050406030204" pitchFamily="18" charset="0"/>
                                  </a:rPr>
                                </m:ctrlPr>
                              </m:sSupPr>
                              <m:e>
                                <m:d>
                                  <m:dPr>
                                    <m:begChr m:val="⟨"/>
                                    <m:endChr m:val="⟩"/>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𝑥</m:t>
                                    </m:r>
                                  </m:e>
                                </m:d>
                              </m:e>
                              <m:sup>
                                <m:r>
                                  <a:rPr lang="en-US" i="1">
                                    <a:solidFill>
                                      <a:srgbClr val="C00000"/>
                                    </a:solidFill>
                                    <a:latin typeface="Cambria Math" panose="02040503050406030204" pitchFamily="18" charset="0"/>
                                  </a:rPr>
                                  <m:t>2</m:t>
                                </m:r>
                              </m:sup>
                            </m:sSup>
                          </m:num>
                          <m:den>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2</m:t>
                                </m:r>
                              </m:sup>
                            </m:sSubSup>
                          </m:den>
                        </m:f>
                      </m:e>
                    </m:func>
                  </m:oMath>
                </a14:m>
                <a:r>
                  <a:rPr lang="en-US" dirty="0"/>
                  <a:t> are the </a:t>
                </a:r>
                <a:r>
                  <a:rPr lang="en-US" i="1" dirty="0">
                    <a:solidFill>
                      <a:srgbClr val="00B050"/>
                    </a:solidFill>
                  </a:rPr>
                  <a:t>leverage scores</a:t>
                </a:r>
                <a:r>
                  <a:rPr lang="en-US" dirty="0">
                    <a:solidFill>
                      <a:srgbClr val="00B050"/>
                    </a:solidFill>
                  </a:rPr>
                  <a:t> </a:t>
                </a:r>
                <a:r>
                  <a:rPr lang="en-US" dirty="0"/>
                  <a:t>of </a:t>
                </a:r>
                <a14:m>
                  <m:oMath xmlns:m="http://schemas.openxmlformats.org/officeDocument/2006/math">
                    <m:r>
                      <a:rPr lang="en-US" b="0" i="1" smtClean="0">
                        <a:solidFill>
                          <a:srgbClr val="C00000"/>
                        </a:solidFill>
                        <a:latin typeface="Cambria Math" panose="02040503050406030204" pitchFamily="18" charset="0"/>
                      </a:rPr>
                      <m:t>𝐴</m:t>
                    </m:r>
                  </m:oMath>
                </a14:m>
                <a:r>
                  <a:rPr lang="en-US" dirty="0"/>
                  <a:t> (in this case of row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oMath>
                </a14:m>
                <a:r>
                  <a:rPr lang="en-US" dirty="0"/>
                  <a:t> )</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600" cy="1454637"/>
              </a:xfrm>
              <a:blipFill>
                <a:blip r:embed="rId2"/>
                <a:stretch>
                  <a:fillRect l="-1043" t="-669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11" name="Content Placeholder 2">
            <a:extLst>
              <a:ext uri="{FF2B5EF4-FFF2-40B4-BE49-F238E27FC236}">
                <a16:creationId xmlns:a16="http://schemas.microsoft.com/office/drawing/2014/main" id="{A12F5C8E-D8B7-41FD-90D0-E09DFD78C63A}"/>
              </a:ext>
            </a:extLst>
          </p:cNvPr>
          <p:cNvSpPr txBox="1">
            <a:spLocks/>
          </p:cNvSpPr>
          <p:nvPr/>
        </p:nvSpPr>
        <p:spPr>
          <a:xfrm>
            <a:off x="1160461" y="3429000"/>
            <a:ext cx="830899" cy="10312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1  0</a:t>
            </a:r>
          </a:p>
          <a:p>
            <a:pPr marL="0" indent="0">
              <a:buFont typeface="Arial" panose="020B0604020202020204" pitchFamily="34" charset="0"/>
              <a:buNone/>
            </a:pPr>
            <a:r>
              <a:rPr lang="en-US" dirty="0"/>
              <a:t>1  1</a:t>
            </a:r>
          </a:p>
        </p:txBody>
      </p:sp>
      <p:sp>
        <p:nvSpPr>
          <p:cNvPr id="12" name="Rectangle 11">
            <a:extLst>
              <a:ext uri="{FF2B5EF4-FFF2-40B4-BE49-F238E27FC236}">
                <a16:creationId xmlns:a16="http://schemas.microsoft.com/office/drawing/2014/main" id="{30F5A66E-06E2-49EC-B1D6-6A0DD09DADFE}"/>
              </a:ext>
            </a:extLst>
          </p:cNvPr>
          <p:cNvSpPr/>
          <p:nvPr/>
        </p:nvSpPr>
        <p:spPr>
          <a:xfrm>
            <a:off x="1035596" y="3280262"/>
            <a:ext cx="955764" cy="117997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0685B05D-1BFE-4096-A89B-DAE623BE9A30}"/>
                  </a:ext>
                </a:extLst>
              </p:cNvPr>
              <p:cNvSpPr txBox="1">
                <a:spLocks/>
              </p:cNvSpPr>
              <p:nvPr/>
            </p:nvSpPr>
            <p:spPr>
              <a:xfrm>
                <a:off x="3346176" y="3280263"/>
                <a:ext cx="7137400" cy="1291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Take </a:t>
                </a:r>
                <a14:m>
                  <m:oMath xmlns:m="http://schemas.openxmlformats.org/officeDocument/2006/math">
                    <m:r>
                      <a:rPr lang="en-US" b="0" i="1" smtClean="0">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  −1)</m:t>
                    </m:r>
                  </m:oMath>
                </a14:m>
                <a:r>
                  <a:rPr lang="en-US" dirty="0"/>
                  <a:t> to see that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0" smtClean="0">
                        <a:solidFill>
                          <a:srgbClr val="C00000"/>
                        </a:solidFill>
                        <a:latin typeface="Cambria Math" panose="02040503050406030204" pitchFamily="18" charset="0"/>
                      </a:rPr>
                      <m:t>1</m:t>
                    </m:r>
                  </m:oMath>
                </a14:m>
                <a:endParaRPr lang="en-US" b="0" dirty="0">
                  <a:solidFill>
                    <a:srgbClr val="C00000"/>
                  </a:solidFill>
                </a:endParaRPr>
              </a:p>
              <a:p>
                <a:r>
                  <a:rPr lang="en-US" dirty="0"/>
                  <a:t> Take </a:t>
                </a:r>
                <a14:m>
                  <m:oMath xmlns:m="http://schemas.openxmlformats.org/officeDocument/2006/math">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=(0  1)</m:t>
                    </m:r>
                  </m:oMath>
                </a14:m>
                <a:r>
                  <a:rPr lang="en-US" dirty="0"/>
                  <a:t> to see that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r>
                      <a:rPr lang="en-US">
                        <a:solidFill>
                          <a:srgbClr val="C00000"/>
                        </a:solidFill>
                        <a:latin typeface="Cambria Math" panose="02040503050406030204" pitchFamily="18" charset="0"/>
                      </a:rPr>
                      <m:t>1</m:t>
                    </m:r>
                  </m:oMath>
                </a14:m>
                <a:endParaRPr lang="en-US" dirty="0"/>
              </a:p>
            </p:txBody>
          </p:sp>
        </mc:Choice>
        <mc:Fallback xmlns="">
          <p:sp>
            <p:nvSpPr>
              <p:cNvPr id="13" name="Content Placeholder 2">
                <a:extLst>
                  <a:ext uri="{FF2B5EF4-FFF2-40B4-BE49-F238E27FC236}">
                    <a16:creationId xmlns:a16="http://schemas.microsoft.com/office/drawing/2014/main" id="{0685B05D-1BFE-4096-A89B-DAE623BE9A30}"/>
                  </a:ext>
                </a:extLst>
              </p:cNvPr>
              <p:cNvSpPr txBox="1">
                <a:spLocks noRot="1" noChangeAspect="1" noMove="1" noResize="1" noEditPoints="1" noAdjustHandles="1" noChangeArrowheads="1" noChangeShapeType="1" noTextEdit="1"/>
              </p:cNvSpPr>
              <p:nvPr/>
            </p:nvSpPr>
            <p:spPr>
              <a:xfrm>
                <a:off x="3346176" y="3280263"/>
                <a:ext cx="7137400" cy="1291738"/>
              </a:xfrm>
              <a:prstGeom prst="rect">
                <a:avLst/>
              </a:prstGeom>
              <a:blipFill>
                <a:blip r:embed="rId3"/>
                <a:stretch>
                  <a:fillRect l="-1537" t="-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0284613-2762-4D9C-ABEE-FF9494F9B140}"/>
                  </a:ext>
                </a:extLst>
              </p:cNvPr>
              <p:cNvSpPr/>
              <p:nvPr/>
            </p:nvSpPr>
            <p:spPr>
              <a:xfrm>
                <a:off x="838200" y="4741397"/>
                <a:ext cx="8747760" cy="545599"/>
              </a:xfrm>
              <a:prstGeom prst="rect">
                <a:avLst/>
              </a:prstGeom>
            </p:spPr>
            <p:txBody>
              <a:bodyPr wrap="square">
                <a:spAutoFit/>
              </a:bodyPr>
              <a:lstStyle/>
              <a:p>
                <a:pPr marL="457200" indent="-457200">
                  <a:buFont typeface="Arial" panose="020B0604020202020204" pitchFamily="34" charset="0"/>
                  <a:buChar char="•"/>
                </a:pPr>
                <a14:m>
                  <m:oMath xmlns:m="http://schemas.openxmlformats.org/officeDocument/2006/math">
                    <m:r>
                      <a:rPr lang="en-US" sz="2800" i="1" smtClean="0">
                        <a:latin typeface="Cambria Math" panose="02040503050406030204" pitchFamily="18" charset="0"/>
                      </a:rPr>
                      <m:t> </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ℓ</m:t>
                        </m:r>
                      </m:e>
                      <m:sub>
                        <m:r>
                          <a:rPr lang="en-US" sz="2800" i="1">
                            <a:solidFill>
                              <a:srgbClr val="C00000"/>
                            </a:solidFill>
                            <a:latin typeface="Cambria Math" panose="02040503050406030204" pitchFamily="18" charset="0"/>
                          </a:rPr>
                          <m:t>𝑖</m:t>
                        </m:r>
                      </m:sub>
                    </m:sSub>
                    <m:r>
                      <a:rPr lang="en-US" sz="2800" i="1">
                        <a:solidFill>
                          <a:srgbClr val="C00000"/>
                        </a:solidFill>
                        <a:latin typeface="Cambria Math" panose="02040503050406030204" pitchFamily="18" charset="0"/>
                      </a:rPr>
                      <m:t>=</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𝑎</m:t>
                        </m:r>
                      </m:e>
                      <m:sub>
                        <m:r>
                          <a:rPr lang="en-US" sz="2800" i="1">
                            <a:solidFill>
                              <a:srgbClr val="C00000"/>
                            </a:solidFill>
                            <a:latin typeface="Cambria Math" panose="02040503050406030204" pitchFamily="18" charset="0"/>
                          </a:rPr>
                          <m:t>𝑖</m:t>
                        </m:r>
                      </m:sub>
                    </m:sSub>
                    <m:sSup>
                      <m:sSupPr>
                        <m:ctrlPr>
                          <a:rPr lang="en-US" sz="2800" i="1">
                            <a:solidFill>
                              <a:srgbClr val="C00000"/>
                            </a:solidFill>
                            <a:latin typeface="Cambria Math" panose="02040503050406030204" pitchFamily="18" charset="0"/>
                          </a:rPr>
                        </m:ctrlPr>
                      </m:sSupPr>
                      <m:e>
                        <m:d>
                          <m:dPr>
                            <m:ctrlPr>
                              <a:rPr lang="en-US" sz="2800" i="1">
                                <a:solidFill>
                                  <a:srgbClr val="C00000"/>
                                </a:solidFill>
                                <a:latin typeface="Cambria Math" panose="02040503050406030204" pitchFamily="18" charset="0"/>
                              </a:rPr>
                            </m:ctrlPr>
                          </m:dPr>
                          <m:e>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𝐴</m:t>
                                </m:r>
                              </m:e>
                              <m:sup>
                                <m:r>
                                  <a:rPr lang="en-US" sz="2800" i="1">
                                    <a:solidFill>
                                      <a:srgbClr val="C00000"/>
                                    </a:solidFill>
                                    <a:latin typeface="Cambria Math" panose="02040503050406030204" pitchFamily="18" charset="0"/>
                                  </a:rPr>
                                  <m:t>⊤</m:t>
                                </m:r>
                              </m:sup>
                            </m:sSup>
                            <m:r>
                              <a:rPr lang="en-US" sz="2800" i="1">
                                <a:solidFill>
                                  <a:srgbClr val="C00000"/>
                                </a:solidFill>
                                <a:latin typeface="Cambria Math" panose="02040503050406030204" pitchFamily="18" charset="0"/>
                              </a:rPr>
                              <m:t>𝐴</m:t>
                            </m:r>
                          </m:e>
                        </m:d>
                      </m:e>
                      <m:sup>
                        <m:r>
                          <a:rPr lang="en-US" sz="2800" i="1">
                            <a:solidFill>
                              <a:srgbClr val="C00000"/>
                            </a:solidFill>
                            <a:latin typeface="Cambria Math" panose="02040503050406030204" pitchFamily="18" charset="0"/>
                          </a:rPr>
                          <m:t>−1</m:t>
                        </m:r>
                      </m:sup>
                    </m:sSup>
                    <m:sSubSup>
                      <m:sSubSupPr>
                        <m:ctrlPr>
                          <a:rPr lang="en-US" sz="2800" i="1" smtClean="0">
                            <a:solidFill>
                              <a:srgbClr val="C00000"/>
                            </a:solidFill>
                            <a:latin typeface="Cambria Math" panose="02040503050406030204" pitchFamily="18" charset="0"/>
                          </a:rPr>
                        </m:ctrlPr>
                      </m:sSubSupPr>
                      <m:e>
                        <m:r>
                          <a:rPr lang="en-US" sz="2800" i="1">
                            <a:solidFill>
                              <a:srgbClr val="C00000"/>
                            </a:solidFill>
                            <a:latin typeface="Cambria Math" panose="02040503050406030204" pitchFamily="18" charset="0"/>
                          </a:rPr>
                          <m:t>𝑎</m:t>
                        </m:r>
                      </m:e>
                      <m:sub>
                        <m:r>
                          <a:rPr lang="en-US" sz="2800" i="1">
                            <a:solidFill>
                              <a:srgbClr val="C00000"/>
                            </a:solidFill>
                            <a:latin typeface="Cambria Math" panose="02040503050406030204" pitchFamily="18" charset="0"/>
                          </a:rPr>
                          <m:t>𝑖</m:t>
                        </m:r>
                      </m:sub>
                      <m:sup>
                        <m:r>
                          <a:rPr lang="en-US" sz="2800" i="1">
                            <a:solidFill>
                              <a:srgbClr val="C00000"/>
                            </a:solidFill>
                            <a:latin typeface="Cambria Math" panose="02040503050406030204" pitchFamily="18" charset="0"/>
                          </a:rPr>
                          <m:t>⊤</m:t>
                        </m:r>
                      </m:sup>
                    </m:sSubSup>
                  </m:oMath>
                </a14:m>
                <a:r>
                  <a:rPr lang="en-US" sz="2800" i="1" dirty="0">
                    <a:latin typeface="Cambria Math" panose="02040503050406030204" pitchFamily="18" charset="0"/>
                  </a:rPr>
                  <a:t>,  </a:t>
                </a:r>
                <a14:m>
                  <m:oMath xmlns:m="http://schemas.openxmlformats.org/officeDocument/2006/math">
                    <m:r>
                      <a:rPr lang="en-US" sz="2800" b="0" i="1" smtClean="0">
                        <a:solidFill>
                          <a:srgbClr val="C00000"/>
                        </a:solidFill>
                        <a:latin typeface="Cambria Math" panose="02040503050406030204" pitchFamily="18" charset="0"/>
                      </a:rPr>
                      <m:t> </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∑ℓ</m:t>
                        </m:r>
                      </m:e>
                      <m:sub>
                        <m:r>
                          <a:rPr lang="en-US" sz="2800" i="1">
                            <a:solidFill>
                              <a:srgbClr val="C00000"/>
                            </a:solidFill>
                            <a:latin typeface="Cambria Math" panose="02040503050406030204" pitchFamily="18" charset="0"/>
                          </a:rPr>
                          <m:t>𝑖</m:t>
                        </m:r>
                      </m:sub>
                    </m:sSub>
                    <m:r>
                      <a:rPr lang="en-US" sz="2800" i="1">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𝑑</m:t>
                    </m:r>
                  </m:oMath>
                </a14:m>
                <a:endParaRPr lang="en-US" sz="2800" dirty="0"/>
              </a:p>
            </p:txBody>
          </p:sp>
        </mc:Choice>
        <mc:Fallback xmlns="">
          <p:sp>
            <p:nvSpPr>
              <p:cNvPr id="4" name="Rectangle 3">
                <a:extLst>
                  <a:ext uri="{FF2B5EF4-FFF2-40B4-BE49-F238E27FC236}">
                    <a16:creationId xmlns:a16="http://schemas.microsoft.com/office/drawing/2014/main" id="{10284613-2762-4D9C-ABEE-FF9494F9B140}"/>
                  </a:ext>
                </a:extLst>
              </p:cNvPr>
              <p:cNvSpPr>
                <a:spLocks noRot="1" noChangeAspect="1" noMove="1" noResize="1" noEditPoints="1" noAdjustHandles="1" noChangeArrowheads="1" noChangeShapeType="1" noTextEdit="1"/>
              </p:cNvSpPr>
              <p:nvPr/>
            </p:nvSpPr>
            <p:spPr>
              <a:xfrm>
                <a:off x="838200" y="4741397"/>
                <a:ext cx="8747760" cy="545599"/>
              </a:xfrm>
              <a:prstGeom prst="rect">
                <a:avLst/>
              </a:prstGeom>
              <a:blipFill>
                <a:blip r:embed="rId4"/>
                <a:stretch>
                  <a:fillRect t="-11236" b="-28090"/>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A2C6FDC5-9D7A-473F-94F3-314DDF53F4B2}"/>
              </a:ext>
            </a:extLst>
          </p:cNvPr>
          <p:cNvSpPr/>
          <p:nvPr/>
        </p:nvSpPr>
        <p:spPr>
          <a:xfrm>
            <a:off x="6464349" y="4460240"/>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31033BA-0E27-4088-8087-E3359DE04A0E}"/>
                  </a:ext>
                </a:extLst>
              </p:cNvPr>
              <p:cNvSpPr/>
              <p:nvPr/>
            </p:nvSpPr>
            <p:spPr>
              <a:xfrm>
                <a:off x="7309942" y="4863571"/>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431033BA-0E27-4088-8087-E3359DE04A0E}"/>
                  </a:ext>
                </a:extLst>
              </p:cNvPr>
              <p:cNvSpPr>
                <a:spLocks noRot="1" noChangeAspect="1" noMove="1" noResize="1" noEditPoints="1" noAdjustHandles="1" noChangeArrowheads="1" noChangeShapeType="1" noTextEdit="1"/>
              </p:cNvSpPr>
              <p:nvPr/>
            </p:nvSpPr>
            <p:spPr>
              <a:xfrm>
                <a:off x="7309942" y="4863571"/>
                <a:ext cx="541367" cy="584775"/>
              </a:xfrm>
              <a:prstGeom prst="rect">
                <a:avLst/>
              </a:prstGeom>
              <a:blipFill>
                <a:blip r:embed="rId5"/>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AB99DEF-C71F-4B2E-98CF-1C9ED3B97B1B}"/>
              </a:ext>
            </a:extLst>
          </p:cNvPr>
          <p:cNvSpPr/>
          <p:nvPr/>
        </p:nvSpPr>
        <p:spPr>
          <a:xfrm>
            <a:off x="6464349" y="5766872"/>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69AACE4-2015-4991-A968-0A6B86CCE79B}"/>
                  </a:ext>
                </a:extLst>
              </p:cNvPr>
              <p:cNvSpPr/>
              <p:nvPr/>
            </p:nvSpPr>
            <p:spPr>
              <a:xfrm>
                <a:off x="7327191" y="5702509"/>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7" name="Rectangle 16">
                <a:extLst>
                  <a:ext uri="{FF2B5EF4-FFF2-40B4-BE49-F238E27FC236}">
                    <a16:creationId xmlns:a16="http://schemas.microsoft.com/office/drawing/2014/main" id="{F69AACE4-2015-4991-A968-0A6B86CCE79B}"/>
                  </a:ext>
                </a:extLst>
              </p:cNvPr>
              <p:cNvSpPr>
                <a:spLocks noRot="1" noChangeAspect="1" noMove="1" noResize="1" noEditPoints="1" noAdjustHandles="1" noChangeArrowheads="1" noChangeShapeType="1" noTextEdit="1"/>
              </p:cNvSpPr>
              <p:nvPr/>
            </p:nvSpPr>
            <p:spPr>
              <a:xfrm>
                <a:off x="7327191" y="5702509"/>
                <a:ext cx="524118" cy="461665"/>
              </a:xfrm>
              <a:prstGeom prst="rect">
                <a:avLst/>
              </a:prstGeom>
              <a:blipFill>
                <a:blip r:embed="rId6"/>
                <a:stretch>
                  <a:fillRect b="-2632"/>
                </a:stretch>
              </a:blipFill>
            </p:spPr>
            <p:txBody>
              <a:bodyPr/>
              <a:lstStyle/>
              <a:p>
                <a:r>
                  <a:rPr lang="en-US">
                    <a:noFill/>
                  </a:rPr>
                  <a:t> </a:t>
                </a:r>
              </a:p>
            </p:txBody>
          </p:sp>
        </mc:Fallback>
      </mc:AlternateContent>
    </p:spTree>
    <p:extLst>
      <p:ext uri="{BB962C8B-B14F-4D97-AF65-F5344CB8AC3E}">
        <p14:creationId xmlns:p14="http://schemas.microsoft.com/office/powerpoint/2010/main" val="19447121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317F70-4CA1-46E7-7020-06AA71798920}"/>
              </a:ext>
            </a:extLst>
          </p:cNvPr>
          <p:cNvPicPr>
            <a:picLocks noChangeAspect="1"/>
          </p:cNvPicPr>
          <p:nvPr/>
        </p:nvPicPr>
        <p:blipFill>
          <a:blip r:embed="rId2"/>
          <a:stretch>
            <a:fillRect/>
          </a:stretch>
        </p:blipFill>
        <p:spPr>
          <a:xfrm>
            <a:off x="434252" y="2577297"/>
            <a:ext cx="11531505" cy="3795958"/>
          </a:xfrm>
          <a:prstGeom prst="rect">
            <a:avLst/>
          </a:prstGeom>
        </p:spPr>
      </p:pic>
      <p:pic>
        <p:nvPicPr>
          <p:cNvPr id="9" name="Picture 8">
            <a:extLst>
              <a:ext uri="{FF2B5EF4-FFF2-40B4-BE49-F238E27FC236}">
                <a16:creationId xmlns:a16="http://schemas.microsoft.com/office/drawing/2014/main" id="{64AF2E66-9F02-BB6F-F96F-3BAC1F28C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5448" y="663854"/>
            <a:ext cx="2171700" cy="2105025"/>
          </a:xfrm>
          <a:prstGeom prst="rect">
            <a:avLst/>
          </a:prstGeom>
        </p:spPr>
      </p:pic>
      <p:sp>
        <p:nvSpPr>
          <p:cNvPr id="11" name="TextBox 10">
            <a:extLst>
              <a:ext uri="{FF2B5EF4-FFF2-40B4-BE49-F238E27FC236}">
                <a16:creationId xmlns:a16="http://schemas.microsoft.com/office/drawing/2014/main" id="{4A9DA869-16BB-67DE-522C-FCC43E9EB789}"/>
              </a:ext>
            </a:extLst>
          </p:cNvPr>
          <p:cNvSpPr txBox="1"/>
          <p:nvPr/>
        </p:nvSpPr>
        <p:spPr>
          <a:xfrm>
            <a:off x="434252" y="1131591"/>
            <a:ext cx="2366097" cy="646331"/>
          </a:xfrm>
          <a:prstGeom prst="rect">
            <a:avLst/>
          </a:prstGeom>
          <a:noFill/>
        </p:spPr>
        <p:txBody>
          <a:bodyPr wrap="none" rtlCol="0">
            <a:spAutoFit/>
          </a:bodyPr>
          <a:lstStyle/>
          <a:p>
            <a:r>
              <a:rPr lang="en-US" sz="3600" dirty="0">
                <a:solidFill>
                  <a:srgbClr val="C00000"/>
                </a:solidFill>
              </a:rPr>
              <a:t>census.gov</a:t>
            </a:r>
            <a:r>
              <a:rPr lang="en-US" sz="3600" dirty="0"/>
              <a:t>:</a:t>
            </a:r>
          </a:p>
        </p:txBody>
      </p:sp>
      <p:sp>
        <p:nvSpPr>
          <p:cNvPr id="2" name="Rectangle 1">
            <a:extLst>
              <a:ext uri="{FF2B5EF4-FFF2-40B4-BE49-F238E27FC236}">
                <a16:creationId xmlns:a16="http://schemas.microsoft.com/office/drawing/2014/main" id="{BEA4DCC4-52FB-CA79-A6FD-6094B8E5560A}"/>
              </a:ext>
            </a:extLst>
          </p:cNvPr>
          <p:cNvSpPr/>
          <p:nvPr/>
        </p:nvSpPr>
        <p:spPr>
          <a:xfrm>
            <a:off x="226243" y="4551903"/>
            <a:ext cx="11739514" cy="552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6951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Private Data Analysis</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4404117"/>
            <a:ext cx="11066929" cy="2088755"/>
          </a:xfrm>
        </p:spPr>
        <p:txBody>
          <a:bodyPr>
            <a:normAutofit/>
          </a:bodyPr>
          <a:lstStyle/>
          <a:p>
            <a:pPr>
              <a:buClr>
                <a:schemeClr val="tx1"/>
              </a:buClr>
            </a:pPr>
            <a:r>
              <a:rPr lang="en-US" sz="3200" dirty="0"/>
              <a:t>Analysis of medical datasets to predict possible issues</a:t>
            </a:r>
          </a:p>
          <a:p>
            <a:pPr>
              <a:buClr>
                <a:schemeClr val="tx1"/>
              </a:buClr>
            </a:pPr>
            <a:r>
              <a:rPr lang="en-US" sz="3200" dirty="0"/>
              <a:t>Pattern detection for social networks or epidemic spread</a:t>
            </a:r>
          </a:p>
          <a:p>
            <a:pPr>
              <a:buClr>
                <a:schemeClr val="tx1"/>
              </a:buClr>
            </a:pPr>
            <a:r>
              <a:rPr lang="en-US" sz="3200" dirty="0"/>
              <a:t>US Census information for apportionment</a:t>
            </a:r>
          </a:p>
        </p:txBody>
      </p:sp>
      <p:pic>
        <p:nvPicPr>
          <p:cNvPr id="1028" name="Picture 4" descr="51,700+ Database Illustrations, Royalty-Free Vector Graphics &amp; Clip Art -  iStock | Data icon, Big data, Infographic">
            <a:extLst>
              <a:ext uri="{FF2B5EF4-FFF2-40B4-BE49-F238E27FC236}">
                <a16:creationId xmlns:a16="http://schemas.microsoft.com/office/drawing/2014/main" id="{CED05864-259D-7712-1D15-03813D33D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820" y="1757074"/>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1B4B03DF-E90A-F1F2-3701-2C4AAB6286AD}"/>
              </a:ext>
            </a:extLst>
          </p:cNvPr>
          <p:cNvCxnSpPr/>
          <p:nvPr/>
        </p:nvCxnSpPr>
        <p:spPr>
          <a:xfrm>
            <a:off x="5436066" y="2793534"/>
            <a:ext cx="151840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detective-clipart-detective_clipart | Walnut Creek Library Foundation">
            <a:extLst>
              <a:ext uri="{FF2B5EF4-FFF2-40B4-BE49-F238E27FC236}">
                <a16:creationId xmlns:a16="http://schemas.microsoft.com/office/drawing/2014/main" id="{D812CC9F-9DBD-1C79-9C08-FCF0F92EC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6257" y="1633248"/>
            <a:ext cx="1905000" cy="23907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F37C412-E016-188D-C53E-3744A9CE2ECD}"/>
              </a:ext>
            </a:extLst>
          </p:cNvPr>
          <p:cNvSpPr txBox="1"/>
          <p:nvPr/>
        </p:nvSpPr>
        <p:spPr>
          <a:xfrm>
            <a:off x="455070" y="2626523"/>
            <a:ext cx="2413932" cy="461665"/>
          </a:xfrm>
          <a:prstGeom prst="rect">
            <a:avLst/>
          </a:prstGeom>
          <a:noFill/>
        </p:spPr>
        <p:txBody>
          <a:bodyPr wrap="square">
            <a:spAutoFit/>
          </a:bodyPr>
          <a:lstStyle/>
          <a:p>
            <a:r>
              <a:rPr lang="en-US" sz="2400" dirty="0"/>
              <a:t>Sensitive dataset</a:t>
            </a:r>
          </a:p>
        </p:txBody>
      </p:sp>
      <p:sp>
        <p:nvSpPr>
          <p:cNvPr id="8" name="TextBox 7">
            <a:extLst>
              <a:ext uri="{FF2B5EF4-FFF2-40B4-BE49-F238E27FC236}">
                <a16:creationId xmlns:a16="http://schemas.microsoft.com/office/drawing/2014/main" id="{2145379F-2887-798A-9376-ED41968A029E}"/>
              </a:ext>
            </a:extLst>
          </p:cNvPr>
          <p:cNvSpPr txBox="1"/>
          <p:nvPr/>
        </p:nvSpPr>
        <p:spPr>
          <a:xfrm>
            <a:off x="10321921" y="2626523"/>
            <a:ext cx="1170996" cy="461665"/>
          </a:xfrm>
          <a:prstGeom prst="rect">
            <a:avLst/>
          </a:prstGeom>
          <a:noFill/>
        </p:spPr>
        <p:txBody>
          <a:bodyPr wrap="square">
            <a:spAutoFit/>
          </a:bodyPr>
          <a:lstStyle/>
          <a:p>
            <a:r>
              <a:rPr lang="en-US" sz="2400" dirty="0"/>
              <a:t>Analyst</a:t>
            </a:r>
          </a:p>
        </p:txBody>
      </p:sp>
    </p:spTree>
    <p:extLst>
      <p:ext uri="{BB962C8B-B14F-4D97-AF65-F5344CB8AC3E}">
        <p14:creationId xmlns:p14="http://schemas.microsoft.com/office/powerpoint/2010/main" val="2541964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Anonymization</a:t>
            </a:r>
          </a:p>
        </p:txBody>
      </p:sp>
      <p:pic>
        <p:nvPicPr>
          <p:cNvPr id="1028" name="Picture 4" descr="51,700+ Database Illustrations, Royalty-Free Vector Graphics &amp; Clip Art -  iStock | Data icon, Big data, Infographic">
            <a:extLst>
              <a:ext uri="{FF2B5EF4-FFF2-40B4-BE49-F238E27FC236}">
                <a16:creationId xmlns:a16="http://schemas.microsoft.com/office/drawing/2014/main" id="{CED05864-259D-7712-1D15-03813D33D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820" y="1757074"/>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1B4B03DF-E90A-F1F2-3701-2C4AAB6286AD}"/>
              </a:ext>
            </a:extLst>
          </p:cNvPr>
          <p:cNvCxnSpPr/>
          <p:nvPr/>
        </p:nvCxnSpPr>
        <p:spPr>
          <a:xfrm>
            <a:off x="5436066" y="2793534"/>
            <a:ext cx="151840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detective-clipart-detective_clipart | Walnut Creek Library Foundation">
            <a:extLst>
              <a:ext uri="{FF2B5EF4-FFF2-40B4-BE49-F238E27FC236}">
                <a16:creationId xmlns:a16="http://schemas.microsoft.com/office/drawing/2014/main" id="{D812CC9F-9DBD-1C79-9C08-FCF0F92EC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0860" y="4134235"/>
            <a:ext cx="1905000" cy="23907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ata encryption icon">
            <a:extLst>
              <a:ext uri="{FF2B5EF4-FFF2-40B4-BE49-F238E27FC236}">
                <a16:creationId xmlns:a16="http://schemas.microsoft.com/office/drawing/2014/main" id="{D991DB60-8523-169B-65C5-7A87C5C7DD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860" y="1924724"/>
            <a:ext cx="1975475" cy="19754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8922131-281F-FEC9-2CC9-91D4A1E18503}"/>
              </a:ext>
            </a:extLst>
          </p:cNvPr>
          <p:cNvSpPr txBox="1"/>
          <p:nvPr/>
        </p:nvSpPr>
        <p:spPr>
          <a:xfrm>
            <a:off x="455070" y="2626523"/>
            <a:ext cx="2413932" cy="461665"/>
          </a:xfrm>
          <a:prstGeom prst="rect">
            <a:avLst/>
          </a:prstGeom>
          <a:noFill/>
        </p:spPr>
        <p:txBody>
          <a:bodyPr wrap="square">
            <a:spAutoFit/>
          </a:bodyPr>
          <a:lstStyle/>
          <a:p>
            <a:r>
              <a:rPr lang="en-US" sz="2400" dirty="0"/>
              <a:t>Sensitive dataset</a:t>
            </a:r>
          </a:p>
        </p:txBody>
      </p:sp>
      <p:sp>
        <p:nvSpPr>
          <p:cNvPr id="8" name="TextBox 7">
            <a:extLst>
              <a:ext uri="{FF2B5EF4-FFF2-40B4-BE49-F238E27FC236}">
                <a16:creationId xmlns:a16="http://schemas.microsoft.com/office/drawing/2014/main" id="{EA091E9F-0F3B-BA8F-886A-C15B8B5E517A}"/>
              </a:ext>
            </a:extLst>
          </p:cNvPr>
          <p:cNvSpPr txBox="1"/>
          <p:nvPr/>
        </p:nvSpPr>
        <p:spPr>
          <a:xfrm>
            <a:off x="10372255" y="5329622"/>
            <a:ext cx="1170996" cy="461665"/>
          </a:xfrm>
          <a:prstGeom prst="rect">
            <a:avLst/>
          </a:prstGeom>
          <a:noFill/>
        </p:spPr>
        <p:txBody>
          <a:bodyPr wrap="square">
            <a:spAutoFit/>
          </a:bodyPr>
          <a:lstStyle/>
          <a:p>
            <a:r>
              <a:rPr lang="en-US" sz="2400" dirty="0"/>
              <a:t>Analyst</a:t>
            </a:r>
          </a:p>
        </p:txBody>
      </p:sp>
      <p:sp>
        <p:nvSpPr>
          <p:cNvPr id="9" name="TextBox 8">
            <a:extLst>
              <a:ext uri="{FF2B5EF4-FFF2-40B4-BE49-F238E27FC236}">
                <a16:creationId xmlns:a16="http://schemas.microsoft.com/office/drawing/2014/main" id="{DD1AAF6E-D1D0-0C09-3F04-1C98A7E5AC7E}"/>
              </a:ext>
            </a:extLst>
          </p:cNvPr>
          <p:cNvSpPr txBox="1"/>
          <p:nvPr/>
        </p:nvSpPr>
        <p:spPr>
          <a:xfrm>
            <a:off x="10008066" y="2626523"/>
            <a:ext cx="1728863" cy="830997"/>
          </a:xfrm>
          <a:prstGeom prst="rect">
            <a:avLst/>
          </a:prstGeom>
          <a:noFill/>
        </p:spPr>
        <p:txBody>
          <a:bodyPr wrap="square">
            <a:spAutoFit/>
          </a:bodyPr>
          <a:lstStyle/>
          <a:p>
            <a:pPr algn="ctr"/>
            <a:r>
              <a:rPr lang="en-US" sz="2400" dirty="0"/>
              <a:t>Anonymized dataset</a:t>
            </a:r>
          </a:p>
        </p:txBody>
      </p:sp>
    </p:spTree>
    <p:extLst>
      <p:ext uri="{BB962C8B-B14F-4D97-AF65-F5344CB8AC3E}">
        <p14:creationId xmlns:p14="http://schemas.microsoft.com/office/powerpoint/2010/main" val="3235633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solidFill>
                      <a:srgbClr val="00B050"/>
                    </a:solidFill>
                  </a:rPr>
                  <a:t>Input</a:t>
                </a:r>
                <a:r>
                  <a:rPr lang="en-US" dirty="0"/>
                  <a:t>: Elements of an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pPr>
                  <a:buClr>
                    <a:schemeClr val="tx1"/>
                  </a:buClr>
                </a:pPr>
                <a:r>
                  <a:rPr lang="en-US" dirty="0">
                    <a:solidFill>
                      <a:srgbClr val="00B050"/>
                    </a:solidFill>
                  </a:rPr>
                  <a:t>Output</a:t>
                </a:r>
                <a:r>
                  <a:rPr lang="en-US" dirty="0"/>
                  <a:t>: Evaluation (or approximation) of a given function</a:t>
                </a:r>
              </a:p>
              <a:p>
                <a:pPr>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1223412" cy="707886"/>
          </a:xfrm>
          <a:prstGeom prst="rect">
            <a:avLst/>
          </a:prstGeom>
          <a:noFill/>
        </p:spPr>
        <p:txBody>
          <a:bodyPr wrap="none" rtlCol="0">
            <a:spAutoFit/>
          </a:bodyPr>
          <a:lstStyle/>
          <a:p>
            <a:r>
              <a:rPr lang="en-US" sz="4000" dirty="0"/>
              <a:t>1010</a:t>
            </a:r>
          </a:p>
        </p:txBody>
      </p:sp>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C00000"/>
                </a:solidFill>
              </a:rPr>
              <a:t>3</a:t>
            </a:r>
          </a:p>
        </p:txBody>
      </p:sp>
      <p:pic>
        <p:nvPicPr>
          <p:cNvPr id="2050" name="Picture 2" descr="Image result for &quot;d'oh&quot; clipart">
            <a:extLst>
              <a:ext uri="{FF2B5EF4-FFF2-40B4-BE49-F238E27FC236}">
                <a16:creationId xmlns:a16="http://schemas.microsoft.com/office/drawing/2014/main" id="{B3CAF929-30F7-4105-91DA-601005364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6769" y="4148739"/>
            <a:ext cx="19621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2974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Anonymizing Data</a:t>
            </a:r>
          </a:p>
        </p:txBody>
      </p:sp>
      <p:graphicFrame>
        <p:nvGraphicFramePr>
          <p:cNvPr id="9" name="Table 9">
            <a:extLst>
              <a:ext uri="{FF2B5EF4-FFF2-40B4-BE49-F238E27FC236}">
                <a16:creationId xmlns:a16="http://schemas.microsoft.com/office/drawing/2014/main" id="{B198B0E2-CBC6-C01F-7384-E129C7BC245B}"/>
              </a:ext>
            </a:extLst>
          </p:cNvPr>
          <p:cNvGraphicFramePr>
            <a:graphicFrameLocks noGrp="1"/>
          </p:cNvGraphicFramePr>
          <p:nvPr/>
        </p:nvGraphicFramePr>
        <p:xfrm>
          <a:off x="1874869" y="2019744"/>
          <a:ext cx="3764086" cy="2595880"/>
        </p:xfrm>
        <a:graphic>
          <a:graphicData uri="http://schemas.openxmlformats.org/drawingml/2006/table">
            <a:tbl>
              <a:tblPr firstRow="1" bandRow="1">
                <a:tableStyleId>{5C22544A-7EE6-4342-B048-85BDC9FD1C3A}</a:tableStyleId>
              </a:tblPr>
              <a:tblGrid>
                <a:gridCol w="593154">
                  <a:extLst>
                    <a:ext uri="{9D8B030D-6E8A-4147-A177-3AD203B41FA5}">
                      <a16:colId xmlns:a16="http://schemas.microsoft.com/office/drawing/2014/main" val="2302333311"/>
                    </a:ext>
                  </a:extLst>
                </a:gridCol>
                <a:gridCol w="1054418">
                  <a:extLst>
                    <a:ext uri="{9D8B030D-6E8A-4147-A177-3AD203B41FA5}">
                      <a16:colId xmlns:a16="http://schemas.microsoft.com/office/drawing/2014/main" val="1319744790"/>
                    </a:ext>
                  </a:extLst>
                </a:gridCol>
                <a:gridCol w="1159890">
                  <a:extLst>
                    <a:ext uri="{9D8B030D-6E8A-4147-A177-3AD203B41FA5}">
                      <a16:colId xmlns:a16="http://schemas.microsoft.com/office/drawing/2014/main" val="1489959955"/>
                    </a:ext>
                  </a:extLst>
                </a:gridCol>
                <a:gridCol w="956624">
                  <a:extLst>
                    <a:ext uri="{9D8B030D-6E8A-4147-A177-3AD203B41FA5}">
                      <a16:colId xmlns:a16="http://schemas.microsoft.com/office/drawing/2014/main" val="2536485155"/>
                    </a:ext>
                  </a:extLst>
                </a:gridCol>
              </a:tblGrid>
              <a:tr h="370840">
                <a:tc>
                  <a:txBody>
                    <a:bodyPr/>
                    <a:lstStyle/>
                    <a:p>
                      <a:r>
                        <a:rPr lang="en-US" dirty="0"/>
                        <a:t>Age</a:t>
                      </a:r>
                    </a:p>
                  </a:txBody>
                  <a:tcPr/>
                </a:tc>
                <a:tc>
                  <a:txBody>
                    <a:bodyPr/>
                    <a:lstStyle/>
                    <a:p>
                      <a:r>
                        <a:rPr lang="en-US" dirty="0"/>
                        <a:t>Zip Code</a:t>
                      </a:r>
                    </a:p>
                  </a:txBody>
                  <a:tcPr/>
                </a:tc>
                <a:tc>
                  <a:txBody>
                    <a:bodyPr/>
                    <a:lstStyle/>
                    <a:p>
                      <a:r>
                        <a:rPr lang="en-US" dirty="0"/>
                        <a:t>Employer</a:t>
                      </a:r>
                    </a:p>
                  </a:txBody>
                  <a:tcPr/>
                </a:tc>
                <a:tc>
                  <a:txBody>
                    <a:bodyPr/>
                    <a:lstStyle/>
                    <a:p>
                      <a:r>
                        <a:rPr lang="en-US" dirty="0"/>
                        <a:t>Has Pet</a:t>
                      </a:r>
                    </a:p>
                  </a:txBody>
                  <a:tcPr/>
                </a:tc>
                <a:extLst>
                  <a:ext uri="{0D108BD9-81ED-4DB2-BD59-A6C34878D82A}">
                    <a16:rowId xmlns:a16="http://schemas.microsoft.com/office/drawing/2014/main" val="1070904955"/>
                  </a:ext>
                </a:extLst>
              </a:tr>
              <a:tr h="370840">
                <a:tc>
                  <a:txBody>
                    <a:bodyPr/>
                    <a:lstStyle/>
                    <a:p>
                      <a:r>
                        <a:rPr lang="en-US" dirty="0"/>
                        <a:t>56</a:t>
                      </a:r>
                    </a:p>
                  </a:txBody>
                  <a:tcPr/>
                </a:tc>
                <a:tc>
                  <a:txBody>
                    <a:bodyPr/>
                    <a:lstStyle/>
                    <a:p>
                      <a:r>
                        <a:rPr lang="en-US" dirty="0"/>
                        <a:t>77005</a:t>
                      </a:r>
                    </a:p>
                  </a:txBody>
                  <a:tcPr/>
                </a:tc>
                <a:tc>
                  <a:txBody>
                    <a:bodyPr/>
                    <a:lstStyle/>
                    <a:p>
                      <a:r>
                        <a:rPr lang="en-US" dirty="0"/>
                        <a:t>Apple</a:t>
                      </a:r>
                    </a:p>
                  </a:txBody>
                  <a:tcPr/>
                </a:tc>
                <a:tc>
                  <a:txBody>
                    <a:bodyPr/>
                    <a:lstStyle/>
                    <a:p>
                      <a:r>
                        <a:rPr lang="en-US" dirty="0"/>
                        <a:t>Yes</a:t>
                      </a:r>
                    </a:p>
                  </a:txBody>
                  <a:tcPr/>
                </a:tc>
                <a:extLst>
                  <a:ext uri="{0D108BD9-81ED-4DB2-BD59-A6C34878D82A}">
                    <a16:rowId xmlns:a16="http://schemas.microsoft.com/office/drawing/2014/main" val="498760556"/>
                  </a:ext>
                </a:extLst>
              </a:tr>
              <a:tr h="370840">
                <a:tc>
                  <a:txBody>
                    <a:bodyPr/>
                    <a:lstStyle/>
                    <a:p>
                      <a:r>
                        <a:rPr lang="en-US" dirty="0"/>
                        <a:t>32</a:t>
                      </a:r>
                    </a:p>
                  </a:txBody>
                  <a:tcPr/>
                </a:tc>
                <a:tc>
                  <a:txBody>
                    <a:bodyPr/>
                    <a:lstStyle/>
                    <a:p>
                      <a:r>
                        <a:rPr lang="en-US" dirty="0"/>
                        <a:t>77005</a:t>
                      </a:r>
                    </a:p>
                  </a:txBody>
                  <a:tcPr/>
                </a:tc>
                <a:tc>
                  <a:txBody>
                    <a:bodyPr/>
                    <a:lstStyle/>
                    <a:p>
                      <a:r>
                        <a:rPr lang="en-US" dirty="0"/>
                        <a:t>Microsoft</a:t>
                      </a:r>
                    </a:p>
                  </a:txBody>
                  <a:tcPr/>
                </a:tc>
                <a:tc>
                  <a:txBody>
                    <a:bodyPr/>
                    <a:lstStyle/>
                    <a:p>
                      <a:r>
                        <a:rPr lang="en-US" dirty="0"/>
                        <a:t>No</a:t>
                      </a:r>
                    </a:p>
                  </a:txBody>
                  <a:tcPr/>
                </a:tc>
                <a:extLst>
                  <a:ext uri="{0D108BD9-81ED-4DB2-BD59-A6C34878D82A}">
                    <a16:rowId xmlns:a16="http://schemas.microsoft.com/office/drawing/2014/main" val="3748179532"/>
                  </a:ext>
                </a:extLst>
              </a:tr>
              <a:tr h="370840">
                <a:tc>
                  <a:txBody>
                    <a:bodyPr/>
                    <a:lstStyle/>
                    <a:p>
                      <a:r>
                        <a:rPr lang="en-US" dirty="0"/>
                        <a:t>71</a:t>
                      </a:r>
                    </a:p>
                  </a:txBody>
                  <a:tcPr/>
                </a:tc>
                <a:tc>
                  <a:txBody>
                    <a:bodyPr/>
                    <a:lstStyle/>
                    <a:p>
                      <a:r>
                        <a:rPr lang="en-US" dirty="0"/>
                        <a:t>77005</a:t>
                      </a:r>
                    </a:p>
                  </a:txBody>
                  <a:tcPr/>
                </a:tc>
                <a:tc>
                  <a:txBody>
                    <a:bodyPr/>
                    <a:lstStyle/>
                    <a:p>
                      <a:r>
                        <a:rPr lang="en-US" dirty="0"/>
                        <a:t>Amazon</a:t>
                      </a:r>
                    </a:p>
                  </a:txBody>
                  <a:tcPr/>
                </a:tc>
                <a:tc>
                  <a:txBody>
                    <a:bodyPr/>
                    <a:lstStyle/>
                    <a:p>
                      <a:r>
                        <a:rPr lang="en-US" dirty="0"/>
                        <a:t>Yes</a:t>
                      </a:r>
                    </a:p>
                  </a:txBody>
                  <a:tcPr/>
                </a:tc>
                <a:extLst>
                  <a:ext uri="{0D108BD9-81ED-4DB2-BD59-A6C34878D82A}">
                    <a16:rowId xmlns:a16="http://schemas.microsoft.com/office/drawing/2014/main" val="2145592699"/>
                  </a:ext>
                </a:extLst>
              </a:tr>
              <a:tr h="370840">
                <a:tc>
                  <a:txBody>
                    <a:bodyPr/>
                    <a:lstStyle/>
                    <a:p>
                      <a:r>
                        <a:rPr lang="en-US" dirty="0"/>
                        <a:t>44</a:t>
                      </a:r>
                    </a:p>
                  </a:txBody>
                  <a:tcPr/>
                </a:tc>
                <a:tc>
                  <a:txBody>
                    <a:bodyPr/>
                    <a:lstStyle/>
                    <a:p>
                      <a:r>
                        <a:rPr lang="en-US" dirty="0"/>
                        <a:t>77005</a:t>
                      </a:r>
                    </a:p>
                  </a:txBody>
                  <a:tcPr/>
                </a:tc>
                <a:tc>
                  <a:txBody>
                    <a:bodyPr/>
                    <a:lstStyle/>
                    <a:p>
                      <a:r>
                        <a:rPr lang="en-US" dirty="0" err="1"/>
                        <a:t>Petsmart</a:t>
                      </a:r>
                      <a:endParaRPr lang="en-US" dirty="0"/>
                    </a:p>
                  </a:txBody>
                  <a:tcPr/>
                </a:tc>
                <a:tc>
                  <a:txBody>
                    <a:bodyPr/>
                    <a:lstStyle/>
                    <a:p>
                      <a:r>
                        <a:rPr lang="en-US" dirty="0"/>
                        <a:t>Yes</a:t>
                      </a:r>
                    </a:p>
                  </a:txBody>
                  <a:tcPr/>
                </a:tc>
                <a:extLst>
                  <a:ext uri="{0D108BD9-81ED-4DB2-BD59-A6C34878D82A}">
                    <a16:rowId xmlns:a16="http://schemas.microsoft.com/office/drawing/2014/main" val="925952716"/>
                  </a:ext>
                </a:extLst>
              </a:tr>
              <a:tr h="370840">
                <a:tc>
                  <a:txBody>
                    <a:bodyPr/>
                    <a:lstStyle/>
                    <a:p>
                      <a:r>
                        <a:rPr lang="en-US" dirty="0"/>
                        <a:t>25</a:t>
                      </a:r>
                    </a:p>
                  </a:txBody>
                  <a:tcPr/>
                </a:tc>
                <a:tc>
                  <a:txBody>
                    <a:bodyPr/>
                    <a:lstStyle/>
                    <a:p>
                      <a:r>
                        <a:rPr lang="en-US" dirty="0"/>
                        <a:t>77005</a:t>
                      </a:r>
                    </a:p>
                  </a:txBody>
                  <a:tcPr/>
                </a:tc>
                <a:tc>
                  <a:txBody>
                    <a:bodyPr/>
                    <a:lstStyle/>
                    <a:p>
                      <a:r>
                        <a:rPr lang="en-US" dirty="0"/>
                        <a:t>Netflix</a:t>
                      </a:r>
                    </a:p>
                  </a:txBody>
                  <a:tcPr/>
                </a:tc>
                <a:tc>
                  <a:txBody>
                    <a:bodyPr/>
                    <a:lstStyle/>
                    <a:p>
                      <a:r>
                        <a:rPr lang="en-US" dirty="0"/>
                        <a:t>No</a:t>
                      </a:r>
                    </a:p>
                  </a:txBody>
                  <a:tcPr/>
                </a:tc>
                <a:extLst>
                  <a:ext uri="{0D108BD9-81ED-4DB2-BD59-A6C34878D82A}">
                    <a16:rowId xmlns:a16="http://schemas.microsoft.com/office/drawing/2014/main" val="1850741658"/>
                  </a:ext>
                </a:extLst>
              </a:tr>
              <a:tr h="370840">
                <a:tc>
                  <a:txBody>
                    <a:bodyPr/>
                    <a:lstStyle/>
                    <a:p>
                      <a:r>
                        <a:rPr lang="en-US" dirty="0"/>
                        <a:t>61</a:t>
                      </a:r>
                    </a:p>
                  </a:txBody>
                  <a:tcPr/>
                </a:tc>
                <a:tc>
                  <a:txBody>
                    <a:bodyPr/>
                    <a:lstStyle/>
                    <a:p>
                      <a:r>
                        <a:rPr lang="en-US" dirty="0"/>
                        <a:t>77005</a:t>
                      </a:r>
                    </a:p>
                  </a:txBody>
                  <a:tcPr/>
                </a:tc>
                <a:tc>
                  <a:txBody>
                    <a:bodyPr/>
                    <a:lstStyle/>
                    <a:p>
                      <a:r>
                        <a:rPr lang="en-US" dirty="0"/>
                        <a:t>Google</a:t>
                      </a:r>
                    </a:p>
                  </a:txBody>
                  <a:tcPr/>
                </a:tc>
                <a:tc>
                  <a:txBody>
                    <a:bodyPr/>
                    <a:lstStyle/>
                    <a:p>
                      <a:r>
                        <a:rPr lang="en-US" dirty="0"/>
                        <a:t>No</a:t>
                      </a:r>
                    </a:p>
                  </a:txBody>
                  <a:tcPr/>
                </a:tc>
                <a:extLst>
                  <a:ext uri="{0D108BD9-81ED-4DB2-BD59-A6C34878D82A}">
                    <a16:rowId xmlns:a16="http://schemas.microsoft.com/office/drawing/2014/main" val="2502819859"/>
                  </a:ext>
                </a:extLst>
              </a:tr>
            </a:tbl>
          </a:graphicData>
        </a:graphic>
      </p:graphicFrame>
    </p:spTree>
    <p:extLst>
      <p:ext uri="{BB962C8B-B14F-4D97-AF65-F5344CB8AC3E}">
        <p14:creationId xmlns:p14="http://schemas.microsoft.com/office/powerpoint/2010/main" val="13114108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Anonymizing Data</a:t>
            </a:r>
          </a:p>
        </p:txBody>
      </p:sp>
      <p:graphicFrame>
        <p:nvGraphicFramePr>
          <p:cNvPr id="9" name="Table 9">
            <a:extLst>
              <a:ext uri="{FF2B5EF4-FFF2-40B4-BE49-F238E27FC236}">
                <a16:creationId xmlns:a16="http://schemas.microsoft.com/office/drawing/2014/main" id="{B198B0E2-CBC6-C01F-7384-E129C7BC245B}"/>
              </a:ext>
            </a:extLst>
          </p:cNvPr>
          <p:cNvGraphicFramePr>
            <a:graphicFrameLocks noGrp="1"/>
          </p:cNvGraphicFramePr>
          <p:nvPr/>
        </p:nvGraphicFramePr>
        <p:xfrm>
          <a:off x="1874869" y="2019744"/>
          <a:ext cx="3764086" cy="2595880"/>
        </p:xfrm>
        <a:graphic>
          <a:graphicData uri="http://schemas.openxmlformats.org/drawingml/2006/table">
            <a:tbl>
              <a:tblPr firstRow="1" bandRow="1">
                <a:tableStyleId>{5C22544A-7EE6-4342-B048-85BDC9FD1C3A}</a:tableStyleId>
              </a:tblPr>
              <a:tblGrid>
                <a:gridCol w="593154">
                  <a:extLst>
                    <a:ext uri="{9D8B030D-6E8A-4147-A177-3AD203B41FA5}">
                      <a16:colId xmlns:a16="http://schemas.microsoft.com/office/drawing/2014/main" val="2302333311"/>
                    </a:ext>
                  </a:extLst>
                </a:gridCol>
                <a:gridCol w="1054418">
                  <a:extLst>
                    <a:ext uri="{9D8B030D-6E8A-4147-A177-3AD203B41FA5}">
                      <a16:colId xmlns:a16="http://schemas.microsoft.com/office/drawing/2014/main" val="1319744790"/>
                    </a:ext>
                  </a:extLst>
                </a:gridCol>
                <a:gridCol w="1159890">
                  <a:extLst>
                    <a:ext uri="{9D8B030D-6E8A-4147-A177-3AD203B41FA5}">
                      <a16:colId xmlns:a16="http://schemas.microsoft.com/office/drawing/2014/main" val="1489959955"/>
                    </a:ext>
                  </a:extLst>
                </a:gridCol>
                <a:gridCol w="956624">
                  <a:extLst>
                    <a:ext uri="{9D8B030D-6E8A-4147-A177-3AD203B41FA5}">
                      <a16:colId xmlns:a16="http://schemas.microsoft.com/office/drawing/2014/main" val="2536485155"/>
                    </a:ext>
                  </a:extLst>
                </a:gridCol>
              </a:tblGrid>
              <a:tr h="370840">
                <a:tc>
                  <a:txBody>
                    <a:bodyPr/>
                    <a:lstStyle/>
                    <a:p>
                      <a:r>
                        <a:rPr lang="en-US" dirty="0"/>
                        <a:t>Age</a:t>
                      </a:r>
                    </a:p>
                  </a:txBody>
                  <a:tcPr/>
                </a:tc>
                <a:tc>
                  <a:txBody>
                    <a:bodyPr/>
                    <a:lstStyle/>
                    <a:p>
                      <a:r>
                        <a:rPr lang="en-US" dirty="0"/>
                        <a:t>Zip Code</a:t>
                      </a:r>
                    </a:p>
                  </a:txBody>
                  <a:tcPr/>
                </a:tc>
                <a:tc>
                  <a:txBody>
                    <a:bodyPr/>
                    <a:lstStyle/>
                    <a:p>
                      <a:r>
                        <a:rPr lang="en-US" dirty="0"/>
                        <a:t>Employer</a:t>
                      </a:r>
                    </a:p>
                  </a:txBody>
                  <a:tcPr/>
                </a:tc>
                <a:tc>
                  <a:txBody>
                    <a:bodyPr/>
                    <a:lstStyle/>
                    <a:p>
                      <a:r>
                        <a:rPr lang="en-US" dirty="0"/>
                        <a:t>Has Pet</a:t>
                      </a:r>
                    </a:p>
                  </a:txBody>
                  <a:tcPr/>
                </a:tc>
                <a:extLst>
                  <a:ext uri="{0D108BD9-81ED-4DB2-BD59-A6C34878D82A}">
                    <a16:rowId xmlns:a16="http://schemas.microsoft.com/office/drawing/2014/main" val="1070904955"/>
                  </a:ext>
                </a:extLst>
              </a:tr>
              <a:tr h="370840">
                <a:tc>
                  <a:txBody>
                    <a:bodyPr/>
                    <a:lstStyle/>
                    <a:p>
                      <a:r>
                        <a:rPr lang="en-US" dirty="0"/>
                        <a:t>56</a:t>
                      </a:r>
                    </a:p>
                  </a:txBody>
                  <a:tcPr/>
                </a:tc>
                <a:tc>
                  <a:txBody>
                    <a:bodyPr/>
                    <a:lstStyle/>
                    <a:p>
                      <a:r>
                        <a:rPr lang="en-US" dirty="0"/>
                        <a:t>77005</a:t>
                      </a:r>
                    </a:p>
                  </a:txBody>
                  <a:tcPr/>
                </a:tc>
                <a:tc>
                  <a:txBody>
                    <a:bodyPr/>
                    <a:lstStyle/>
                    <a:p>
                      <a:r>
                        <a:rPr lang="en-US" dirty="0"/>
                        <a:t>Apple</a:t>
                      </a:r>
                    </a:p>
                  </a:txBody>
                  <a:tcPr/>
                </a:tc>
                <a:tc>
                  <a:txBody>
                    <a:bodyPr/>
                    <a:lstStyle/>
                    <a:p>
                      <a:r>
                        <a:rPr lang="en-US" dirty="0"/>
                        <a:t>Yes</a:t>
                      </a:r>
                    </a:p>
                  </a:txBody>
                  <a:tcPr/>
                </a:tc>
                <a:extLst>
                  <a:ext uri="{0D108BD9-81ED-4DB2-BD59-A6C34878D82A}">
                    <a16:rowId xmlns:a16="http://schemas.microsoft.com/office/drawing/2014/main" val="498760556"/>
                  </a:ext>
                </a:extLst>
              </a:tr>
              <a:tr h="370840">
                <a:tc>
                  <a:txBody>
                    <a:bodyPr/>
                    <a:lstStyle/>
                    <a:p>
                      <a:r>
                        <a:rPr lang="en-US" dirty="0"/>
                        <a:t>32</a:t>
                      </a:r>
                    </a:p>
                  </a:txBody>
                  <a:tcPr/>
                </a:tc>
                <a:tc>
                  <a:txBody>
                    <a:bodyPr/>
                    <a:lstStyle/>
                    <a:p>
                      <a:r>
                        <a:rPr lang="en-US" dirty="0"/>
                        <a:t>77005</a:t>
                      </a:r>
                    </a:p>
                  </a:txBody>
                  <a:tcPr/>
                </a:tc>
                <a:tc>
                  <a:txBody>
                    <a:bodyPr/>
                    <a:lstStyle/>
                    <a:p>
                      <a:r>
                        <a:rPr lang="en-US" dirty="0"/>
                        <a:t>Microsoft</a:t>
                      </a:r>
                    </a:p>
                  </a:txBody>
                  <a:tcPr/>
                </a:tc>
                <a:tc>
                  <a:txBody>
                    <a:bodyPr/>
                    <a:lstStyle/>
                    <a:p>
                      <a:r>
                        <a:rPr lang="en-US" dirty="0"/>
                        <a:t>No</a:t>
                      </a:r>
                    </a:p>
                  </a:txBody>
                  <a:tcPr/>
                </a:tc>
                <a:extLst>
                  <a:ext uri="{0D108BD9-81ED-4DB2-BD59-A6C34878D82A}">
                    <a16:rowId xmlns:a16="http://schemas.microsoft.com/office/drawing/2014/main" val="3748179532"/>
                  </a:ext>
                </a:extLst>
              </a:tr>
              <a:tr h="370840">
                <a:tc>
                  <a:txBody>
                    <a:bodyPr/>
                    <a:lstStyle/>
                    <a:p>
                      <a:r>
                        <a:rPr lang="en-US" dirty="0"/>
                        <a:t>71</a:t>
                      </a:r>
                    </a:p>
                  </a:txBody>
                  <a:tcPr/>
                </a:tc>
                <a:tc>
                  <a:txBody>
                    <a:bodyPr/>
                    <a:lstStyle/>
                    <a:p>
                      <a:r>
                        <a:rPr lang="en-US" dirty="0"/>
                        <a:t>77005</a:t>
                      </a:r>
                    </a:p>
                  </a:txBody>
                  <a:tcPr/>
                </a:tc>
                <a:tc>
                  <a:txBody>
                    <a:bodyPr/>
                    <a:lstStyle/>
                    <a:p>
                      <a:r>
                        <a:rPr lang="en-US" dirty="0"/>
                        <a:t>Amazon</a:t>
                      </a:r>
                    </a:p>
                  </a:txBody>
                  <a:tcPr/>
                </a:tc>
                <a:tc>
                  <a:txBody>
                    <a:bodyPr/>
                    <a:lstStyle/>
                    <a:p>
                      <a:r>
                        <a:rPr lang="en-US" dirty="0"/>
                        <a:t>Yes</a:t>
                      </a:r>
                    </a:p>
                  </a:txBody>
                  <a:tcPr/>
                </a:tc>
                <a:extLst>
                  <a:ext uri="{0D108BD9-81ED-4DB2-BD59-A6C34878D82A}">
                    <a16:rowId xmlns:a16="http://schemas.microsoft.com/office/drawing/2014/main" val="2145592699"/>
                  </a:ext>
                </a:extLst>
              </a:tr>
              <a:tr h="370840">
                <a:tc>
                  <a:txBody>
                    <a:bodyPr/>
                    <a:lstStyle/>
                    <a:p>
                      <a:r>
                        <a:rPr lang="en-US" dirty="0"/>
                        <a:t>44</a:t>
                      </a:r>
                    </a:p>
                  </a:txBody>
                  <a:tcPr/>
                </a:tc>
                <a:tc>
                  <a:txBody>
                    <a:bodyPr/>
                    <a:lstStyle/>
                    <a:p>
                      <a:r>
                        <a:rPr lang="en-US" dirty="0"/>
                        <a:t>77005</a:t>
                      </a:r>
                    </a:p>
                  </a:txBody>
                  <a:tcPr/>
                </a:tc>
                <a:tc>
                  <a:txBody>
                    <a:bodyPr/>
                    <a:lstStyle/>
                    <a:p>
                      <a:r>
                        <a:rPr lang="en-US" dirty="0" err="1"/>
                        <a:t>Petsmart</a:t>
                      </a:r>
                      <a:endParaRPr lang="en-US" dirty="0"/>
                    </a:p>
                  </a:txBody>
                  <a:tcPr/>
                </a:tc>
                <a:tc>
                  <a:txBody>
                    <a:bodyPr/>
                    <a:lstStyle/>
                    <a:p>
                      <a:r>
                        <a:rPr lang="en-US" dirty="0"/>
                        <a:t>Yes</a:t>
                      </a:r>
                    </a:p>
                  </a:txBody>
                  <a:tcPr/>
                </a:tc>
                <a:extLst>
                  <a:ext uri="{0D108BD9-81ED-4DB2-BD59-A6C34878D82A}">
                    <a16:rowId xmlns:a16="http://schemas.microsoft.com/office/drawing/2014/main" val="925952716"/>
                  </a:ext>
                </a:extLst>
              </a:tr>
              <a:tr h="370840">
                <a:tc>
                  <a:txBody>
                    <a:bodyPr/>
                    <a:lstStyle/>
                    <a:p>
                      <a:r>
                        <a:rPr lang="en-US" dirty="0"/>
                        <a:t>25</a:t>
                      </a:r>
                    </a:p>
                  </a:txBody>
                  <a:tcPr/>
                </a:tc>
                <a:tc>
                  <a:txBody>
                    <a:bodyPr/>
                    <a:lstStyle/>
                    <a:p>
                      <a:r>
                        <a:rPr lang="en-US" dirty="0"/>
                        <a:t>77005</a:t>
                      </a:r>
                    </a:p>
                  </a:txBody>
                  <a:tcPr/>
                </a:tc>
                <a:tc>
                  <a:txBody>
                    <a:bodyPr/>
                    <a:lstStyle/>
                    <a:p>
                      <a:r>
                        <a:rPr lang="en-US" dirty="0"/>
                        <a:t>Netflix</a:t>
                      </a:r>
                    </a:p>
                  </a:txBody>
                  <a:tcPr/>
                </a:tc>
                <a:tc>
                  <a:txBody>
                    <a:bodyPr/>
                    <a:lstStyle/>
                    <a:p>
                      <a:r>
                        <a:rPr lang="en-US" dirty="0"/>
                        <a:t>No</a:t>
                      </a:r>
                    </a:p>
                  </a:txBody>
                  <a:tcPr/>
                </a:tc>
                <a:extLst>
                  <a:ext uri="{0D108BD9-81ED-4DB2-BD59-A6C34878D82A}">
                    <a16:rowId xmlns:a16="http://schemas.microsoft.com/office/drawing/2014/main" val="1850741658"/>
                  </a:ext>
                </a:extLst>
              </a:tr>
              <a:tr h="370840">
                <a:tc>
                  <a:txBody>
                    <a:bodyPr/>
                    <a:lstStyle/>
                    <a:p>
                      <a:r>
                        <a:rPr lang="en-US" dirty="0"/>
                        <a:t>61</a:t>
                      </a:r>
                    </a:p>
                  </a:txBody>
                  <a:tcPr/>
                </a:tc>
                <a:tc>
                  <a:txBody>
                    <a:bodyPr/>
                    <a:lstStyle/>
                    <a:p>
                      <a:r>
                        <a:rPr lang="en-US" dirty="0"/>
                        <a:t>77005</a:t>
                      </a:r>
                    </a:p>
                  </a:txBody>
                  <a:tcPr/>
                </a:tc>
                <a:tc>
                  <a:txBody>
                    <a:bodyPr/>
                    <a:lstStyle/>
                    <a:p>
                      <a:r>
                        <a:rPr lang="en-US" dirty="0"/>
                        <a:t>Google</a:t>
                      </a:r>
                    </a:p>
                  </a:txBody>
                  <a:tcPr/>
                </a:tc>
                <a:tc>
                  <a:txBody>
                    <a:bodyPr/>
                    <a:lstStyle/>
                    <a:p>
                      <a:r>
                        <a:rPr lang="en-US" dirty="0"/>
                        <a:t>No</a:t>
                      </a:r>
                    </a:p>
                  </a:txBody>
                  <a:tcPr/>
                </a:tc>
                <a:extLst>
                  <a:ext uri="{0D108BD9-81ED-4DB2-BD59-A6C34878D82A}">
                    <a16:rowId xmlns:a16="http://schemas.microsoft.com/office/drawing/2014/main" val="2502819859"/>
                  </a:ext>
                </a:extLst>
              </a:tr>
            </a:tbl>
          </a:graphicData>
        </a:graphic>
      </p:graphicFrame>
      <p:graphicFrame>
        <p:nvGraphicFramePr>
          <p:cNvPr id="5" name="Table 9">
            <a:extLst>
              <a:ext uri="{FF2B5EF4-FFF2-40B4-BE49-F238E27FC236}">
                <a16:creationId xmlns:a16="http://schemas.microsoft.com/office/drawing/2014/main" id="{3CBFBB7A-91BF-2C19-47CC-57B76D82194E}"/>
              </a:ext>
            </a:extLst>
          </p:cNvPr>
          <p:cNvGraphicFramePr>
            <a:graphicFrameLocks noGrp="1"/>
          </p:cNvGraphicFramePr>
          <p:nvPr/>
        </p:nvGraphicFramePr>
        <p:xfrm>
          <a:off x="7040481" y="2019744"/>
          <a:ext cx="3697444" cy="2595880"/>
        </p:xfrm>
        <a:graphic>
          <a:graphicData uri="http://schemas.openxmlformats.org/drawingml/2006/table">
            <a:tbl>
              <a:tblPr firstRow="1" bandRow="1">
                <a:tableStyleId>{5C22544A-7EE6-4342-B048-85BDC9FD1C3A}</a:tableStyleId>
              </a:tblPr>
              <a:tblGrid>
                <a:gridCol w="886143">
                  <a:extLst>
                    <a:ext uri="{9D8B030D-6E8A-4147-A177-3AD203B41FA5}">
                      <a16:colId xmlns:a16="http://schemas.microsoft.com/office/drawing/2014/main" val="2785422533"/>
                    </a:ext>
                  </a:extLst>
                </a:gridCol>
                <a:gridCol w="593154">
                  <a:extLst>
                    <a:ext uri="{9D8B030D-6E8A-4147-A177-3AD203B41FA5}">
                      <a16:colId xmlns:a16="http://schemas.microsoft.com/office/drawing/2014/main" val="2302333311"/>
                    </a:ext>
                  </a:extLst>
                </a:gridCol>
                <a:gridCol w="1058257">
                  <a:extLst>
                    <a:ext uri="{9D8B030D-6E8A-4147-A177-3AD203B41FA5}">
                      <a16:colId xmlns:a16="http://schemas.microsoft.com/office/drawing/2014/main" val="969931753"/>
                    </a:ext>
                  </a:extLst>
                </a:gridCol>
                <a:gridCol w="1159890">
                  <a:extLst>
                    <a:ext uri="{9D8B030D-6E8A-4147-A177-3AD203B41FA5}">
                      <a16:colId xmlns:a16="http://schemas.microsoft.com/office/drawing/2014/main" val="1489959955"/>
                    </a:ext>
                  </a:extLst>
                </a:gridCol>
              </a:tblGrid>
              <a:tr h="370840">
                <a:tc>
                  <a:txBody>
                    <a:bodyPr/>
                    <a:lstStyle/>
                    <a:p>
                      <a:r>
                        <a:rPr lang="en-US" dirty="0"/>
                        <a:t>Name</a:t>
                      </a:r>
                    </a:p>
                  </a:txBody>
                  <a:tcPr/>
                </a:tc>
                <a:tc>
                  <a:txBody>
                    <a:bodyPr/>
                    <a:lstStyle/>
                    <a:p>
                      <a:r>
                        <a:rPr lang="en-US" dirty="0"/>
                        <a:t>Age</a:t>
                      </a:r>
                    </a:p>
                  </a:txBody>
                  <a:tcPr/>
                </a:tc>
                <a:tc>
                  <a:txBody>
                    <a:bodyPr/>
                    <a:lstStyle/>
                    <a:p>
                      <a:r>
                        <a:rPr lang="en-US" dirty="0"/>
                        <a:t>Gender</a:t>
                      </a:r>
                    </a:p>
                  </a:txBody>
                  <a:tcPr/>
                </a:tc>
                <a:tc>
                  <a:txBody>
                    <a:bodyPr/>
                    <a:lstStyle/>
                    <a:p>
                      <a:r>
                        <a:rPr lang="en-US" dirty="0"/>
                        <a:t>Employer</a:t>
                      </a:r>
                    </a:p>
                  </a:txBody>
                  <a:tcPr/>
                </a:tc>
                <a:extLst>
                  <a:ext uri="{0D108BD9-81ED-4DB2-BD59-A6C34878D82A}">
                    <a16:rowId xmlns:a16="http://schemas.microsoft.com/office/drawing/2014/main" val="1070904955"/>
                  </a:ext>
                </a:extLst>
              </a:tr>
              <a:tr h="370840">
                <a:tc>
                  <a:txBody>
                    <a:bodyPr/>
                    <a:lstStyle/>
                    <a:p>
                      <a:r>
                        <a:rPr lang="en-US" dirty="0"/>
                        <a:t>Alice</a:t>
                      </a:r>
                    </a:p>
                  </a:txBody>
                  <a:tcPr/>
                </a:tc>
                <a:tc>
                  <a:txBody>
                    <a:bodyPr/>
                    <a:lstStyle/>
                    <a:p>
                      <a:r>
                        <a:rPr lang="en-US" dirty="0"/>
                        <a:t>56</a:t>
                      </a:r>
                    </a:p>
                  </a:txBody>
                  <a:tcPr/>
                </a:tc>
                <a:tc>
                  <a:txBody>
                    <a:bodyPr/>
                    <a:lstStyle/>
                    <a:p>
                      <a:r>
                        <a:rPr lang="en-US" dirty="0"/>
                        <a:t>Female</a:t>
                      </a:r>
                    </a:p>
                  </a:txBody>
                  <a:tcPr/>
                </a:tc>
                <a:tc>
                  <a:txBody>
                    <a:bodyPr/>
                    <a:lstStyle/>
                    <a:p>
                      <a:r>
                        <a:rPr lang="en-US" dirty="0"/>
                        <a:t>Apple</a:t>
                      </a:r>
                    </a:p>
                  </a:txBody>
                  <a:tcPr/>
                </a:tc>
                <a:extLst>
                  <a:ext uri="{0D108BD9-81ED-4DB2-BD59-A6C34878D82A}">
                    <a16:rowId xmlns:a16="http://schemas.microsoft.com/office/drawing/2014/main" val="498760556"/>
                  </a:ext>
                </a:extLst>
              </a:tr>
              <a:tr h="370840">
                <a:tc>
                  <a:txBody>
                    <a:bodyPr/>
                    <a:lstStyle/>
                    <a:p>
                      <a:r>
                        <a:rPr lang="en-US" dirty="0"/>
                        <a:t>Bob</a:t>
                      </a:r>
                    </a:p>
                  </a:txBody>
                  <a:tcPr/>
                </a:tc>
                <a:tc>
                  <a:txBody>
                    <a:bodyPr/>
                    <a:lstStyle/>
                    <a:p>
                      <a:r>
                        <a:rPr lang="en-US" dirty="0"/>
                        <a:t>32</a:t>
                      </a:r>
                    </a:p>
                  </a:txBody>
                  <a:tcPr/>
                </a:tc>
                <a:tc>
                  <a:txBody>
                    <a:bodyPr/>
                    <a:lstStyle/>
                    <a:p>
                      <a:r>
                        <a:rPr lang="en-US" dirty="0"/>
                        <a:t>Male</a:t>
                      </a:r>
                    </a:p>
                  </a:txBody>
                  <a:tcPr/>
                </a:tc>
                <a:tc>
                  <a:txBody>
                    <a:bodyPr/>
                    <a:lstStyle/>
                    <a:p>
                      <a:r>
                        <a:rPr lang="en-US" dirty="0"/>
                        <a:t>Microsoft</a:t>
                      </a:r>
                    </a:p>
                  </a:txBody>
                  <a:tcPr/>
                </a:tc>
                <a:extLst>
                  <a:ext uri="{0D108BD9-81ED-4DB2-BD59-A6C34878D82A}">
                    <a16:rowId xmlns:a16="http://schemas.microsoft.com/office/drawing/2014/main" val="3748179532"/>
                  </a:ext>
                </a:extLst>
              </a:tr>
              <a:tr h="370840">
                <a:tc>
                  <a:txBody>
                    <a:bodyPr/>
                    <a:lstStyle/>
                    <a:p>
                      <a:r>
                        <a:rPr lang="en-US" dirty="0"/>
                        <a:t>Carol</a:t>
                      </a:r>
                    </a:p>
                  </a:txBody>
                  <a:tcPr/>
                </a:tc>
                <a:tc>
                  <a:txBody>
                    <a:bodyPr/>
                    <a:lstStyle/>
                    <a:p>
                      <a:r>
                        <a:rPr lang="en-US" dirty="0"/>
                        <a:t>71</a:t>
                      </a:r>
                    </a:p>
                  </a:txBody>
                  <a:tcPr/>
                </a:tc>
                <a:tc>
                  <a:txBody>
                    <a:bodyPr/>
                    <a:lstStyle/>
                    <a:p>
                      <a:r>
                        <a:rPr lang="en-US" dirty="0"/>
                        <a:t>Female</a:t>
                      </a:r>
                    </a:p>
                  </a:txBody>
                  <a:tcPr/>
                </a:tc>
                <a:tc>
                  <a:txBody>
                    <a:bodyPr/>
                    <a:lstStyle/>
                    <a:p>
                      <a:r>
                        <a:rPr lang="en-US" dirty="0"/>
                        <a:t>Amazon</a:t>
                      </a:r>
                    </a:p>
                  </a:txBody>
                  <a:tcPr/>
                </a:tc>
                <a:extLst>
                  <a:ext uri="{0D108BD9-81ED-4DB2-BD59-A6C34878D82A}">
                    <a16:rowId xmlns:a16="http://schemas.microsoft.com/office/drawing/2014/main" val="2145592699"/>
                  </a:ext>
                </a:extLst>
              </a:tr>
              <a:tr h="370840">
                <a:tc>
                  <a:txBody>
                    <a:bodyPr/>
                    <a:lstStyle/>
                    <a:p>
                      <a:r>
                        <a:rPr lang="en-US" dirty="0"/>
                        <a:t>Dale</a:t>
                      </a:r>
                    </a:p>
                  </a:txBody>
                  <a:tcPr/>
                </a:tc>
                <a:tc>
                  <a:txBody>
                    <a:bodyPr/>
                    <a:lstStyle/>
                    <a:p>
                      <a:r>
                        <a:rPr lang="en-US" dirty="0"/>
                        <a:t>44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Male</a:t>
                      </a:r>
                    </a:p>
                  </a:txBody>
                  <a:tcPr/>
                </a:tc>
                <a:tc>
                  <a:txBody>
                    <a:bodyPr/>
                    <a:lstStyle/>
                    <a:p>
                      <a:r>
                        <a:rPr lang="en-US" dirty="0" err="1"/>
                        <a:t>Petsmart</a:t>
                      </a:r>
                      <a:endParaRPr lang="en-US" dirty="0"/>
                    </a:p>
                  </a:txBody>
                  <a:tcPr/>
                </a:tc>
                <a:extLst>
                  <a:ext uri="{0D108BD9-81ED-4DB2-BD59-A6C34878D82A}">
                    <a16:rowId xmlns:a16="http://schemas.microsoft.com/office/drawing/2014/main" val="925952716"/>
                  </a:ext>
                </a:extLst>
              </a:tr>
              <a:tr h="370840">
                <a:tc>
                  <a:txBody>
                    <a:bodyPr/>
                    <a:lstStyle/>
                    <a:p>
                      <a:r>
                        <a:rPr lang="en-US" dirty="0"/>
                        <a:t>Erin</a:t>
                      </a:r>
                    </a:p>
                  </a:txBody>
                  <a:tcPr/>
                </a:tc>
                <a:tc>
                  <a:txBody>
                    <a:bodyPr/>
                    <a:lstStyle/>
                    <a:p>
                      <a:r>
                        <a:rPr lang="en-US" dirty="0"/>
                        <a:t>25</a:t>
                      </a:r>
                    </a:p>
                  </a:txBody>
                  <a:tcPr/>
                </a:tc>
                <a:tc>
                  <a:txBody>
                    <a:bodyPr/>
                    <a:lstStyle/>
                    <a:p>
                      <a:r>
                        <a:rPr lang="en-US" dirty="0"/>
                        <a:t>Female</a:t>
                      </a:r>
                    </a:p>
                  </a:txBody>
                  <a:tcPr/>
                </a:tc>
                <a:tc>
                  <a:txBody>
                    <a:bodyPr/>
                    <a:lstStyle/>
                    <a:p>
                      <a:r>
                        <a:rPr lang="en-US" dirty="0"/>
                        <a:t>Netflix</a:t>
                      </a:r>
                    </a:p>
                  </a:txBody>
                  <a:tcPr/>
                </a:tc>
                <a:extLst>
                  <a:ext uri="{0D108BD9-81ED-4DB2-BD59-A6C34878D82A}">
                    <a16:rowId xmlns:a16="http://schemas.microsoft.com/office/drawing/2014/main" val="1850741658"/>
                  </a:ext>
                </a:extLst>
              </a:tr>
              <a:tr h="370840">
                <a:tc>
                  <a:txBody>
                    <a:bodyPr/>
                    <a:lstStyle/>
                    <a:p>
                      <a:r>
                        <a:rPr lang="en-US" dirty="0"/>
                        <a:t>Fred</a:t>
                      </a:r>
                    </a:p>
                  </a:txBody>
                  <a:tcPr/>
                </a:tc>
                <a:tc>
                  <a:txBody>
                    <a:bodyPr/>
                    <a:lstStyle/>
                    <a:p>
                      <a:r>
                        <a:rPr lang="en-US" dirty="0"/>
                        <a:t>61</a:t>
                      </a:r>
                    </a:p>
                  </a:txBody>
                  <a:tcPr/>
                </a:tc>
                <a:tc>
                  <a:txBody>
                    <a:bodyPr/>
                    <a:lstStyle/>
                    <a:p>
                      <a:r>
                        <a:rPr lang="en-US" dirty="0"/>
                        <a:t>Male</a:t>
                      </a:r>
                    </a:p>
                  </a:txBody>
                  <a:tcPr/>
                </a:tc>
                <a:tc>
                  <a:txBody>
                    <a:bodyPr/>
                    <a:lstStyle/>
                    <a:p>
                      <a:r>
                        <a:rPr lang="en-US" dirty="0"/>
                        <a:t>Google</a:t>
                      </a:r>
                    </a:p>
                  </a:txBody>
                  <a:tcPr/>
                </a:tc>
                <a:extLst>
                  <a:ext uri="{0D108BD9-81ED-4DB2-BD59-A6C34878D82A}">
                    <a16:rowId xmlns:a16="http://schemas.microsoft.com/office/drawing/2014/main" val="2502819859"/>
                  </a:ext>
                </a:extLst>
              </a:tr>
            </a:tbl>
          </a:graphicData>
        </a:graphic>
      </p:graphicFrame>
    </p:spTree>
    <p:extLst>
      <p:ext uri="{BB962C8B-B14F-4D97-AF65-F5344CB8AC3E}">
        <p14:creationId xmlns:p14="http://schemas.microsoft.com/office/powerpoint/2010/main" val="28796122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Reconstruction Attack</a:t>
            </a:r>
          </a:p>
        </p:txBody>
      </p:sp>
      <p:graphicFrame>
        <p:nvGraphicFramePr>
          <p:cNvPr id="9" name="Table 9">
            <a:extLst>
              <a:ext uri="{FF2B5EF4-FFF2-40B4-BE49-F238E27FC236}">
                <a16:creationId xmlns:a16="http://schemas.microsoft.com/office/drawing/2014/main" id="{B198B0E2-CBC6-C01F-7384-E129C7BC245B}"/>
              </a:ext>
            </a:extLst>
          </p:cNvPr>
          <p:cNvGraphicFramePr>
            <a:graphicFrameLocks noGrp="1"/>
          </p:cNvGraphicFramePr>
          <p:nvPr/>
        </p:nvGraphicFramePr>
        <p:xfrm>
          <a:off x="3241757" y="2131060"/>
          <a:ext cx="5708486" cy="2595880"/>
        </p:xfrm>
        <a:graphic>
          <a:graphicData uri="http://schemas.openxmlformats.org/drawingml/2006/table">
            <a:tbl>
              <a:tblPr firstRow="1" bandRow="1">
                <a:tableStyleId>{5C22544A-7EE6-4342-B048-85BDC9FD1C3A}</a:tableStyleId>
              </a:tblPr>
              <a:tblGrid>
                <a:gridCol w="886143">
                  <a:extLst>
                    <a:ext uri="{9D8B030D-6E8A-4147-A177-3AD203B41FA5}">
                      <a16:colId xmlns:a16="http://schemas.microsoft.com/office/drawing/2014/main" val="2785422533"/>
                    </a:ext>
                  </a:extLst>
                </a:gridCol>
                <a:gridCol w="593154">
                  <a:extLst>
                    <a:ext uri="{9D8B030D-6E8A-4147-A177-3AD203B41FA5}">
                      <a16:colId xmlns:a16="http://schemas.microsoft.com/office/drawing/2014/main" val="2302333311"/>
                    </a:ext>
                  </a:extLst>
                </a:gridCol>
                <a:gridCol w="1054418">
                  <a:extLst>
                    <a:ext uri="{9D8B030D-6E8A-4147-A177-3AD203B41FA5}">
                      <a16:colId xmlns:a16="http://schemas.microsoft.com/office/drawing/2014/main" val="1319744790"/>
                    </a:ext>
                  </a:extLst>
                </a:gridCol>
                <a:gridCol w="1058257">
                  <a:extLst>
                    <a:ext uri="{9D8B030D-6E8A-4147-A177-3AD203B41FA5}">
                      <a16:colId xmlns:a16="http://schemas.microsoft.com/office/drawing/2014/main" val="969931753"/>
                    </a:ext>
                  </a:extLst>
                </a:gridCol>
                <a:gridCol w="1159890">
                  <a:extLst>
                    <a:ext uri="{9D8B030D-6E8A-4147-A177-3AD203B41FA5}">
                      <a16:colId xmlns:a16="http://schemas.microsoft.com/office/drawing/2014/main" val="1489959955"/>
                    </a:ext>
                  </a:extLst>
                </a:gridCol>
                <a:gridCol w="956624">
                  <a:extLst>
                    <a:ext uri="{9D8B030D-6E8A-4147-A177-3AD203B41FA5}">
                      <a16:colId xmlns:a16="http://schemas.microsoft.com/office/drawing/2014/main" val="2536485155"/>
                    </a:ext>
                  </a:extLst>
                </a:gridCol>
              </a:tblGrid>
              <a:tr h="370840">
                <a:tc>
                  <a:txBody>
                    <a:bodyPr/>
                    <a:lstStyle/>
                    <a:p>
                      <a:r>
                        <a:rPr lang="en-US" dirty="0"/>
                        <a:t>Name</a:t>
                      </a:r>
                    </a:p>
                  </a:txBody>
                  <a:tcPr/>
                </a:tc>
                <a:tc>
                  <a:txBody>
                    <a:bodyPr/>
                    <a:lstStyle/>
                    <a:p>
                      <a:r>
                        <a:rPr lang="en-US" dirty="0"/>
                        <a:t>Age</a:t>
                      </a:r>
                    </a:p>
                  </a:txBody>
                  <a:tcPr/>
                </a:tc>
                <a:tc>
                  <a:txBody>
                    <a:bodyPr/>
                    <a:lstStyle/>
                    <a:p>
                      <a:r>
                        <a:rPr lang="en-US" dirty="0"/>
                        <a:t>Zip Code</a:t>
                      </a:r>
                    </a:p>
                  </a:txBody>
                  <a:tcPr/>
                </a:tc>
                <a:tc>
                  <a:txBody>
                    <a:bodyPr/>
                    <a:lstStyle/>
                    <a:p>
                      <a:r>
                        <a:rPr lang="en-US" dirty="0"/>
                        <a:t>Gender</a:t>
                      </a:r>
                    </a:p>
                  </a:txBody>
                  <a:tcPr/>
                </a:tc>
                <a:tc>
                  <a:txBody>
                    <a:bodyPr/>
                    <a:lstStyle/>
                    <a:p>
                      <a:r>
                        <a:rPr lang="en-US" dirty="0"/>
                        <a:t>Employer</a:t>
                      </a:r>
                    </a:p>
                  </a:txBody>
                  <a:tcPr/>
                </a:tc>
                <a:tc>
                  <a:txBody>
                    <a:bodyPr/>
                    <a:lstStyle/>
                    <a:p>
                      <a:r>
                        <a:rPr lang="en-US" dirty="0"/>
                        <a:t>Has Pet</a:t>
                      </a:r>
                    </a:p>
                  </a:txBody>
                  <a:tcPr/>
                </a:tc>
                <a:extLst>
                  <a:ext uri="{0D108BD9-81ED-4DB2-BD59-A6C34878D82A}">
                    <a16:rowId xmlns:a16="http://schemas.microsoft.com/office/drawing/2014/main" val="1070904955"/>
                  </a:ext>
                </a:extLst>
              </a:tr>
              <a:tr h="370840">
                <a:tc>
                  <a:txBody>
                    <a:bodyPr/>
                    <a:lstStyle/>
                    <a:p>
                      <a:r>
                        <a:rPr lang="en-US" dirty="0"/>
                        <a:t>Alice</a:t>
                      </a:r>
                    </a:p>
                  </a:txBody>
                  <a:tcPr/>
                </a:tc>
                <a:tc>
                  <a:txBody>
                    <a:bodyPr/>
                    <a:lstStyle/>
                    <a:p>
                      <a:r>
                        <a:rPr lang="en-US" dirty="0"/>
                        <a:t>56</a:t>
                      </a:r>
                    </a:p>
                  </a:txBody>
                  <a:tcPr/>
                </a:tc>
                <a:tc>
                  <a:txBody>
                    <a:bodyPr/>
                    <a:lstStyle/>
                    <a:p>
                      <a:r>
                        <a:rPr lang="en-US" dirty="0"/>
                        <a:t>77005</a:t>
                      </a:r>
                    </a:p>
                  </a:txBody>
                  <a:tcPr/>
                </a:tc>
                <a:tc>
                  <a:txBody>
                    <a:bodyPr/>
                    <a:lstStyle/>
                    <a:p>
                      <a:r>
                        <a:rPr lang="en-US" dirty="0"/>
                        <a:t>Female</a:t>
                      </a:r>
                    </a:p>
                  </a:txBody>
                  <a:tcPr/>
                </a:tc>
                <a:tc>
                  <a:txBody>
                    <a:bodyPr/>
                    <a:lstStyle/>
                    <a:p>
                      <a:r>
                        <a:rPr lang="en-US" dirty="0"/>
                        <a:t>Apple</a:t>
                      </a:r>
                    </a:p>
                  </a:txBody>
                  <a:tcPr/>
                </a:tc>
                <a:tc>
                  <a:txBody>
                    <a:bodyPr/>
                    <a:lstStyle/>
                    <a:p>
                      <a:r>
                        <a:rPr lang="en-US" dirty="0"/>
                        <a:t>Yes</a:t>
                      </a:r>
                    </a:p>
                  </a:txBody>
                  <a:tcPr/>
                </a:tc>
                <a:extLst>
                  <a:ext uri="{0D108BD9-81ED-4DB2-BD59-A6C34878D82A}">
                    <a16:rowId xmlns:a16="http://schemas.microsoft.com/office/drawing/2014/main" val="498760556"/>
                  </a:ext>
                </a:extLst>
              </a:tr>
              <a:tr h="370840">
                <a:tc>
                  <a:txBody>
                    <a:bodyPr/>
                    <a:lstStyle/>
                    <a:p>
                      <a:r>
                        <a:rPr lang="en-US" dirty="0"/>
                        <a:t>Bob</a:t>
                      </a:r>
                    </a:p>
                  </a:txBody>
                  <a:tcPr/>
                </a:tc>
                <a:tc>
                  <a:txBody>
                    <a:bodyPr/>
                    <a:lstStyle/>
                    <a:p>
                      <a:r>
                        <a:rPr lang="en-US" dirty="0"/>
                        <a:t>32</a:t>
                      </a:r>
                    </a:p>
                  </a:txBody>
                  <a:tcPr/>
                </a:tc>
                <a:tc>
                  <a:txBody>
                    <a:bodyPr/>
                    <a:lstStyle/>
                    <a:p>
                      <a:r>
                        <a:rPr lang="en-US" dirty="0"/>
                        <a:t>77005</a:t>
                      </a:r>
                    </a:p>
                  </a:txBody>
                  <a:tcPr/>
                </a:tc>
                <a:tc>
                  <a:txBody>
                    <a:bodyPr/>
                    <a:lstStyle/>
                    <a:p>
                      <a:r>
                        <a:rPr lang="en-US" dirty="0"/>
                        <a:t>Male</a:t>
                      </a:r>
                    </a:p>
                  </a:txBody>
                  <a:tcPr/>
                </a:tc>
                <a:tc>
                  <a:txBody>
                    <a:bodyPr/>
                    <a:lstStyle/>
                    <a:p>
                      <a:r>
                        <a:rPr lang="en-US" dirty="0"/>
                        <a:t>Microsoft</a:t>
                      </a:r>
                    </a:p>
                  </a:txBody>
                  <a:tcPr/>
                </a:tc>
                <a:tc>
                  <a:txBody>
                    <a:bodyPr/>
                    <a:lstStyle/>
                    <a:p>
                      <a:r>
                        <a:rPr lang="en-US" dirty="0"/>
                        <a:t>No</a:t>
                      </a:r>
                    </a:p>
                  </a:txBody>
                  <a:tcPr/>
                </a:tc>
                <a:extLst>
                  <a:ext uri="{0D108BD9-81ED-4DB2-BD59-A6C34878D82A}">
                    <a16:rowId xmlns:a16="http://schemas.microsoft.com/office/drawing/2014/main" val="3748179532"/>
                  </a:ext>
                </a:extLst>
              </a:tr>
              <a:tr h="370840">
                <a:tc>
                  <a:txBody>
                    <a:bodyPr/>
                    <a:lstStyle/>
                    <a:p>
                      <a:r>
                        <a:rPr lang="en-US" dirty="0"/>
                        <a:t>Carol</a:t>
                      </a:r>
                    </a:p>
                  </a:txBody>
                  <a:tcPr/>
                </a:tc>
                <a:tc>
                  <a:txBody>
                    <a:bodyPr/>
                    <a:lstStyle/>
                    <a:p>
                      <a:r>
                        <a:rPr lang="en-US" dirty="0"/>
                        <a:t>71</a:t>
                      </a:r>
                    </a:p>
                  </a:txBody>
                  <a:tcPr/>
                </a:tc>
                <a:tc>
                  <a:txBody>
                    <a:bodyPr/>
                    <a:lstStyle/>
                    <a:p>
                      <a:r>
                        <a:rPr lang="en-US" dirty="0"/>
                        <a:t>77005</a:t>
                      </a:r>
                    </a:p>
                  </a:txBody>
                  <a:tcPr/>
                </a:tc>
                <a:tc>
                  <a:txBody>
                    <a:bodyPr/>
                    <a:lstStyle/>
                    <a:p>
                      <a:r>
                        <a:rPr lang="en-US" dirty="0"/>
                        <a:t>Female</a:t>
                      </a:r>
                    </a:p>
                  </a:txBody>
                  <a:tcPr/>
                </a:tc>
                <a:tc>
                  <a:txBody>
                    <a:bodyPr/>
                    <a:lstStyle/>
                    <a:p>
                      <a:r>
                        <a:rPr lang="en-US" dirty="0"/>
                        <a:t>Amazon</a:t>
                      </a:r>
                    </a:p>
                  </a:txBody>
                  <a:tcPr/>
                </a:tc>
                <a:tc>
                  <a:txBody>
                    <a:bodyPr/>
                    <a:lstStyle/>
                    <a:p>
                      <a:r>
                        <a:rPr lang="en-US" dirty="0"/>
                        <a:t>Yes</a:t>
                      </a:r>
                    </a:p>
                  </a:txBody>
                  <a:tcPr/>
                </a:tc>
                <a:extLst>
                  <a:ext uri="{0D108BD9-81ED-4DB2-BD59-A6C34878D82A}">
                    <a16:rowId xmlns:a16="http://schemas.microsoft.com/office/drawing/2014/main" val="2145592699"/>
                  </a:ext>
                </a:extLst>
              </a:tr>
              <a:tr h="370840">
                <a:tc>
                  <a:txBody>
                    <a:bodyPr/>
                    <a:lstStyle/>
                    <a:p>
                      <a:r>
                        <a:rPr lang="en-US" dirty="0"/>
                        <a:t>Dale</a:t>
                      </a:r>
                    </a:p>
                  </a:txBody>
                  <a:tcPr/>
                </a:tc>
                <a:tc>
                  <a:txBody>
                    <a:bodyPr/>
                    <a:lstStyle/>
                    <a:p>
                      <a:r>
                        <a:rPr lang="en-US" dirty="0"/>
                        <a:t>44</a:t>
                      </a:r>
                    </a:p>
                  </a:txBody>
                  <a:tcPr/>
                </a:tc>
                <a:tc>
                  <a:txBody>
                    <a:bodyPr/>
                    <a:lstStyle/>
                    <a:p>
                      <a:r>
                        <a:rPr lang="en-US" dirty="0"/>
                        <a:t>77005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Male</a:t>
                      </a:r>
                    </a:p>
                  </a:txBody>
                  <a:tcPr/>
                </a:tc>
                <a:tc>
                  <a:txBody>
                    <a:bodyPr/>
                    <a:lstStyle/>
                    <a:p>
                      <a:r>
                        <a:rPr lang="en-US" dirty="0" err="1"/>
                        <a:t>Petsmart</a:t>
                      </a:r>
                      <a:endParaRPr lang="en-US" dirty="0"/>
                    </a:p>
                  </a:txBody>
                  <a:tcPr/>
                </a:tc>
                <a:tc>
                  <a:txBody>
                    <a:bodyPr/>
                    <a:lstStyle/>
                    <a:p>
                      <a:r>
                        <a:rPr lang="en-US" dirty="0"/>
                        <a:t>Yes</a:t>
                      </a:r>
                    </a:p>
                  </a:txBody>
                  <a:tcPr/>
                </a:tc>
                <a:extLst>
                  <a:ext uri="{0D108BD9-81ED-4DB2-BD59-A6C34878D82A}">
                    <a16:rowId xmlns:a16="http://schemas.microsoft.com/office/drawing/2014/main" val="925952716"/>
                  </a:ext>
                </a:extLst>
              </a:tr>
              <a:tr h="370840">
                <a:tc>
                  <a:txBody>
                    <a:bodyPr/>
                    <a:lstStyle/>
                    <a:p>
                      <a:r>
                        <a:rPr lang="en-US" dirty="0"/>
                        <a:t>Erin</a:t>
                      </a:r>
                    </a:p>
                  </a:txBody>
                  <a:tcPr/>
                </a:tc>
                <a:tc>
                  <a:txBody>
                    <a:bodyPr/>
                    <a:lstStyle/>
                    <a:p>
                      <a:r>
                        <a:rPr lang="en-US" dirty="0"/>
                        <a:t>25</a:t>
                      </a:r>
                    </a:p>
                  </a:txBody>
                  <a:tcPr/>
                </a:tc>
                <a:tc>
                  <a:txBody>
                    <a:bodyPr/>
                    <a:lstStyle/>
                    <a:p>
                      <a:r>
                        <a:rPr lang="en-US" dirty="0"/>
                        <a:t>77005</a:t>
                      </a:r>
                    </a:p>
                  </a:txBody>
                  <a:tcPr/>
                </a:tc>
                <a:tc>
                  <a:txBody>
                    <a:bodyPr/>
                    <a:lstStyle/>
                    <a:p>
                      <a:r>
                        <a:rPr lang="en-US" dirty="0"/>
                        <a:t>Female</a:t>
                      </a:r>
                    </a:p>
                  </a:txBody>
                  <a:tcPr/>
                </a:tc>
                <a:tc>
                  <a:txBody>
                    <a:bodyPr/>
                    <a:lstStyle/>
                    <a:p>
                      <a:r>
                        <a:rPr lang="en-US" dirty="0"/>
                        <a:t>Netflix</a:t>
                      </a:r>
                    </a:p>
                  </a:txBody>
                  <a:tcPr/>
                </a:tc>
                <a:tc>
                  <a:txBody>
                    <a:bodyPr/>
                    <a:lstStyle/>
                    <a:p>
                      <a:r>
                        <a:rPr lang="en-US" dirty="0"/>
                        <a:t>No</a:t>
                      </a:r>
                    </a:p>
                  </a:txBody>
                  <a:tcPr/>
                </a:tc>
                <a:extLst>
                  <a:ext uri="{0D108BD9-81ED-4DB2-BD59-A6C34878D82A}">
                    <a16:rowId xmlns:a16="http://schemas.microsoft.com/office/drawing/2014/main" val="1850741658"/>
                  </a:ext>
                </a:extLst>
              </a:tr>
              <a:tr h="370840">
                <a:tc>
                  <a:txBody>
                    <a:bodyPr/>
                    <a:lstStyle/>
                    <a:p>
                      <a:r>
                        <a:rPr lang="en-US" dirty="0"/>
                        <a:t>Fred</a:t>
                      </a:r>
                    </a:p>
                  </a:txBody>
                  <a:tcPr/>
                </a:tc>
                <a:tc>
                  <a:txBody>
                    <a:bodyPr/>
                    <a:lstStyle/>
                    <a:p>
                      <a:r>
                        <a:rPr lang="en-US" dirty="0"/>
                        <a:t>61</a:t>
                      </a:r>
                    </a:p>
                  </a:txBody>
                  <a:tcPr/>
                </a:tc>
                <a:tc>
                  <a:txBody>
                    <a:bodyPr/>
                    <a:lstStyle/>
                    <a:p>
                      <a:r>
                        <a:rPr lang="en-US" dirty="0"/>
                        <a:t>77005</a:t>
                      </a:r>
                    </a:p>
                  </a:txBody>
                  <a:tcPr/>
                </a:tc>
                <a:tc>
                  <a:txBody>
                    <a:bodyPr/>
                    <a:lstStyle/>
                    <a:p>
                      <a:r>
                        <a:rPr lang="en-US" dirty="0"/>
                        <a:t>Male</a:t>
                      </a:r>
                    </a:p>
                  </a:txBody>
                  <a:tcPr/>
                </a:tc>
                <a:tc>
                  <a:txBody>
                    <a:bodyPr/>
                    <a:lstStyle/>
                    <a:p>
                      <a:r>
                        <a:rPr lang="en-US" dirty="0"/>
                        <a:t>Google</a:t>
                      </a:r>
                    </a:p>
                  </a:txBody>
                  <a:tcPr/>
                </a:tc>
                <a:tc>
                  <a:txBody>
                    <a:bodyPr/>
                    <a:lstStyle/>
                    <a:p>
                      <a:r>
                        <a:rPr lang="en-US" dirty="0"/>
                        <a:t>No</a:t>
                      </a:r>
                    </a:p>
                  </a:txBody>
                  <a:tcPr/>
                </a:tc>
                <a:extLst>
                  <a:ext uri="{0D108BD9-81ED-4DB2-BD59-A6C34878D82A}">
                    <a16:rowId xmlns:a16="http://schemas.microsoft.com/office/drawing/2014/main" val="2502819859"/>
                  </a:ext>
                </a:extLst>
              </a:tr>
            </a:tbl>
          </a:graphicData>
        </a:graphic>
      </p:graphicFrame>
    </p:spTree>
    <p:extLst>
      <p:ext uri="{BB962C8B-B14F-4D97-AF65-F5344CB8AC3E}">
        <p14:creationId xmlns:p14="http://schemas.microsoft.com/office/powerpoint/2010/main" val="7677020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Anonymizing Data</a:t>
            </a:r>
          </a:p>
        </p:txBody>
      </p:sp>
      <p:pic>
        <p:nvPicPr>
          <p:cNvPr id="4" name="Picture 3">
            <a:extLst>
              <a:ext uri="{FF2B5EF4-FFF2-40B4-BE49-F238E27FC236}">
                <a16:creationId xmlns:a16="http://schemas.microsoft.com/office/drawing/2014/main" id="{7740AA24-C4C9-418B-EE87-BA36D1B9962C}"/>
              </a:ext>
            </a:extLst>
          </p:cNvPr>
          <p:cNvPicPr>
            <a:picLocks noChangeAspect="1"/>
          </p:cNvPicPr>
          <p:nvPr/>
        </p:nvPicPr>
        <p:blipFill>
          <a:blip r:embed="rId3"/>
          <a:stretch>
            <a:fillRect/>
          </a:stretch>
        </p:blipFill>
        <p:spPr>
          <a:xfrm>
            <a:off x="2688711" y="1723530"/>
            <a:ext cx="6814577" cy="4769345"/>
          </a:xfrm>
          <a:prstGeom prst="rect">
            <a:avLst/>
          </a:prstGeom>
        </p:spPr>
      </p:pic>
    </p:spTree>
    <p:extLst>
      <p:ext uri="{BB962C8B-B14F-4D97-AF65-F5344CB8AC3E}">
        <p14:creationId xmlns:p14="http://schemas.microsoft.com/office/powerpoint/2010/main" val="31109235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116BC6-7A44-F137-E79C-38C98331A931}"/>
              </a:ext>
            </a:extLst>
          </p:cNvPr>
          <p:cNvPicPr>
            <a:picLocks noChangeAspect="1"/>
          </p:cNvPicPr>
          <p:nvPr/>
        </p:nvPicPr>
        <p:blipFill>
          <a:blip r:embed="rId3"/>
          <a:stretch>
            <a:fillRect/>
          </a:stretch>
        </p:blipFill>
        <p:spPr>
          <a:xfrm>
            <a:off x="1837266" y="0"/>
            <a:ext cx="8517467" cy="6858000"/>
          </a:xfrm>
          <a:prstGeom prst="rect">
            <a:avLst/>
          </a:prstGeom>
        </p:spPr>
      </p:pic>
      <p:sp>
        <p:nvSpPr>
          <p:cNvPr id="8" name="TextBox 7">
            <a:extLst>
              <a:ext uri="{FF2B5EF4-FFF2-40B4-BE49-F238E27FC236}">
                <a16:creationId xmlns:a16="http://schemas.microsoft.com/office/drawing/2014/main" id="{EA8D862B-7DDA-0C44-F348-BD384EA2ACEF}"/>
              </a:ext>
            </a:extLst>
          </p:cNvPr>
          <p:cNvSpPr txBox="1"/>
          <p:nvPr/>
        </p:nvSpPr>
        <p:spPr>
          <a:xfrm>
            <a:off x="67142" y="6385723"/>
            <a:ext cx="3091693" cy="369332"/>
          </a:xfrm>
          <a:prstGeom prst="rect">
            <a:avLst/>
          </a:prstGeom>
          <a:noFill/>
        </p:spPr>
        <p:txBody>
          <a:bodyPr wrap="square">
            <a:spAutoFit/>
          </a:bodyPr>
          <a:lstStyle/>
          <a:p>
            <a:r>
              <a:rPr lang="en-US" dirty="0"/>
              <a:t>Image from Arvind Narayanan</a:t>
            </a:r>
          </a:p>
        </p:txBody>
      </p:sp>
    </p:spTree>
    <p:extLst>
      <p:ext uri="{BB962C8B-B14F-4D97-AF65-F5344CB8AC3E}">
        <p14:creationId xmlns:p14="http://schemas.microsoft.com/office/powerpoint/2010/main" val="17192559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Differencing Attacks</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199" y="1825625"/>
            <a:ext cx="11066929" cy="4871010"/>
          </a:xfrm>
        </p:spPr>
        <p:txBody>
          <a:bodyPr>
            <a:normAutofit/>
          </a:bodyPr>
          <a:lstStyle/>
          <a:p>
            <a:pPr>
              <a:buClr>
                <a:schemeClr val="tx1"/>
              </a:buClr>
            </a:pPr>
            <a:r>
              <a:rPr lang="en-US" sz="3200" dirty="0">
                <a:solidFill>
                  <a:schemeClr val="tx1"/>
                </a:solidFill>
              </a:rPr>
              <a:t>How many people in this classroom went to Kyle Field last weekend?</a:t>
            </a:r>
            <a:endParaRPr lang="en-US" sz="3200" b="0" dirty="0">
              <a:solidFill>
                <a:schemeClr val="tx1"/>
              </a:solidFill>
            </a:endParaRPr>
          </a:p>
          <a:p>
            <a:pPr>
              <a:buClr>
                <a:schemeClr val="tx1"/>
              </a:buClr>
            </a:pPr>
            <a:endParaRPr lang="en-US" sz="3200" dirty="0">
              <a:solidFill>
                <a:schemeClr val="tx1"/>
              </a:solidFill>
            </a:endParaRPr>
          </a:p>
          <a:p>
            <a:pPr>
              <a:buClr>
                <a:schemeClr val="tx1"/>
              </a:buClr>
            </a:pPr>
            <a:endParaRPr lang="en-US" sz="3200" dirty="0">
              <a:solidFill>
                <a:schemeClr val="tx1"/>
              </a:solidFill>
            </a:endParaRPr>
          </a:p>
          <a:p>
            <a:pPr>
              <a:buClr>
                <a:schemeClr val="tx1"/>
              </a:buClr>
            </a:pPr>
            <a:r>
              <a:rPr lang="en-US" sz="3200" dirty="0">
                <a:solidFill>
                  <a:schemeClr val="tx1"/>
                </a:solidFill>
              </a:rPr>
              <a:t>How many people in this classroom besides the instructor went to Kyle Field last weekend?</a:t>
            </a:r>
          </a:p>
        </p:txBody>
      </p:sp>
    </p:spTree>
    <p:extLst>
      <p:ext uri="{BB962C8B-B14F-4D97-AF65-F5344CB8AC3E}">
        <p14:creationId xmlns:p14="http://schemas.microsoft.com/office/powerpoint/2010/main" val="21226243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60831B-7C66-A26B-82BF-ACDDD8D645B7}"/>
              </a:ext>
            </a:extLst>
          </p:cNvPr>
          <p:cNvPicPr>
            <a:picLocks noChangeAspect="1"/>
          </p:cNvPicPr>
          <p:nvPr/>
        </p:nvPicPr>
        <p:blipFill>
          <a:blip r:embed="rId3"/>
          <a:stretch>
            <a:fillRect/>
          </a:stretch>
        </p:blipFill>
        <p:spPr>
          <a:xfrm>
            <a:off x="399146" y="107103"/>
            <a:ext cx="11393707" cy="6750897"/>
          </a:xfrm>
          <a:prstGeom prst="rect">
            <a:avLst/>
          </a:prstGeom>
        </p:spPr>
      </p:pic>
      <p:sp>
        <p:nvSpPr>
          <p:cNvPr id="8" name="TextBox 7">
            <a:extLst>
              <a:ext uri="{FF2B5EF4-FFF2-40B4-BE49-F238E27FC236}">
                <a16:creationId xmlns:a16="http://schemas.microsoft.com/office/drawing/2014/main" id="{EA8D862B-7DDA-0C44-F348-BD384EA2ACEF}"/>
              </a:ext>
            </a:extLst>
          </p:cNvPr>
          <p:cNvSpPr txBox="1"/>
          <p:nvPr/>
        </p:nvSpPr>
        <p:spPr>
          <a:xfrm>
            <a:off x="9859168" y="107103"/>
            <a:ext cx="2240469" cy="369332"/>
          </a:xfrm>
          <a:prstGeom prst="rect">
            <a:avLst/>
          </a:prstGeom>
          <a:noFill/>
        </p:spPr>
        <p:txBody>
          <a:bodyPr wrap="square">
            <a:spAutoFit/>
          </a:bodyPr>
          <a:lstStyle/>
          <a:p>
            <a:r>
              <a:rPr lang="en-US" dirty="0"/>
              <a:t>Slide from Steven Wu</a:t>
            </a:r>
          </a:p>
        </p:txBody>
      </p:sp>
    </p:spTree>
    <p:extLst>
      <p:ext uri="{BB962C8B-B14F-4D97-AF65-F5344CB8AC3E}">
        <p14:creationId xmlns:p14="http://schemas.microsoft.com/office/powerpoint/2010/main" val="23891431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8D89-2FD2-37B7-6EF0-6329A9F75CA4}"/>
              </a:ext>
            </a:extLst>
          </p:cNvPr>
          <p:cNvSpPr>
            <a:spLocks noGrp="1"/>
          </p:cNvSpPr>
          <p:nvPr>
            <p:ph type="title"/>
          </p:nvPr>
        </p:nvSpPr>
        <p:spPr>
          <a:xfrm>
            <a:off x="838200" y="365125"/>
            <a:ext cx="10515600" cy="1325563"/>
          </a:xfrm>
        </p:spPr>
        <p:txBody>
          <a:bodyPr/>
          <a:lstStyle/>
          <a:p>
            <a:r>
              <a:rPr lang="en-US" dirty="0">
                <a:solidFill>
                  <a:srgbClr val="C00000"/>
                </a:solidFill>
              </a:rPr>
              <a:t>2010 US Census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619D92C-18DC-C0D1-F761-38BD493BE0F7}"/>
                  </a:ext>
                </a:extLst>
              </p:cNvPr>
              <p:cNvSpPr>
                <a:spLocks noGrp="1"/>
              </p:cNvSpPr>
              <p:nvPr>
                <p:ph idx="1"/>
              </p:nvPr>
            </p:nvSpPr>
            <p:spPr>
              <a:xfrm>
                <a:off x="838199" y="1825625"/>
                <a:ext cx="11066929" cy="4871010"/>
              </a:xfrm>
            </p:spPr>
            <p:txBody>
              <a:bodyPr>
                <a:normAutofit/>
              </a:bodyPr>
              <a:lstStyle/>
              <a:p>
                <a:pPr>
                  <a:buClr>
                    <a:schemeClr val="tx1"/>
                  </a:buClr>
                </a:pPr>
                <a14:m>
                  <m:oMath xmlns:m="http://schemas.openxmlformats.org/officeDocument/2006/math">
                    <m:r>
                      <a:rPr lang="en-US" sz="3200" b="0" i="1" smtClean="0">
                        <a:solidFill>
                          <a:srgbClr val="C00000"/>
                        </a:solidFill>
                        <a:latin typeface="Cambria Math" panose="02040503050406030204" pitchFamily="18" charset="0"/>
                      </a:rPr>
                      <m:t>308,745,738</m:t>
                    </m:r>
                  </m:oMath>
                </a14:m>
                <a:r>
                  <a:rPr lang="en-US" sz="3200" dirty="0">
                    <a:solidFill>
                      <a:schemeClr val="tx1"/>
                    </a:solidFill>
                  </a:rPr>
                  <a:t> people </a:t>
                </a:r>
                <a14:m>
                  <m:oMath xmlns:m="http://schemas.openxmlformats.org/officeDocument/2006/math">
                    <m:r>
                      <a:rPr lang="en-US" sz="3200" b="0" i="1" smtClean="0">
                        <a:solidFill>
                          <a:srgbClr val="C00000"/>
                        </a:solidFill>
                        <a:latin typeface="Cambria Math" panose="02040503050406030204" pitchFamily="18" charset="0"/>
                      </a:rPr>
                      <m:t>×</m:t>
                    </m:r>
                  </m:oMath>
                </a14:m>
                <a:r>
                  <a:rPr lang="en-US" sz="3200" dirty="0">
                    <a:solidFill>
                      <a:schemeClr val="tx1"/>
                    </a:solidFill>
                  </a:rPr>
                  <a:t> </a:t>
                </a:r>
                <a14:m>
                  <m:oMath xmlns:m="http://schemas.openxmlformats.org/officeDocument/2006/math">
                    <m:r>
                      <a:rPr lang="en-US" sz="3200" b="0" i="1" smtClean="0">
                        <a:solidFill>
                          <a:srgbClr val="C00000"/>
                        </a:solidFill>
                        <a:latin typeface="Cambria Math" panose="02040503050406030204" pitchFamily="18" charset="0"/>
                      </a:rPr>
                      <m:t>6</m:t>
                    </m:r>
                  </m:oMath>
                </a14:m>
                <a:r>
                  <a:rPr lang="en-US" sz="3200" dirty="0">
                    <a:solidFill>
                      <a:schemeClr val="tx1"/>
                    </a:solidFill>
                  </a:rPr>
                  <a:t> variables = </a:t>
                </a:r>
                <a14:m>
                  <m:oMath xmlns:m="http://schemas.openxmlformats.org/officeDocument/2006/math">
                    <m:r>
                      <a:rPr lang="en-US" sz="3200" b="0" i="1" smtClean="0">
                        <a:solidFill>
                          <a:srgbClr val="C00000"/>
                        </a:solidFill>
                        <a:latin typeface="Cambria Math" panose="02040503050406030204" pitchFamily="18" charset="0"/>
                      </a:rPr>
                      <m:t>1,852,473,228</m:t>
                    </m:r>
                  </m:oMath>
                </a14:m>
                <a:r>
                  <a:rPr lang="en-US" sz="3200" dirty="0">
                    <a:solidFill>
                      <a:schemeClr val="tx1"/>
                    </a:solidFill>
                  </a:rPr>
                  <a:t> measurements collected</a:t>
                </a:r>
              </a:p>
              <a:p>
                <a:pPr>
                  <a:buClr>
                    <a:schemeClr val="tx1"/>
                  </a:buClr>
                </a:pPr>
                <a:endParaRPr lang="en-US" sz="3200" dirty="0"/>
              </a:p>
              <a:p>
                <a:pPr>
                  <a:buClr>
                    <a:schemeClr val="tx1"/>
                  </a:buClr>
                </a:pPr>
                <a:endParaRPr lang="en-US" sz="3200" dirty="0"/>
              </a:p>
              <a:p>
                <a:pPr>
                  <a:buClr>
                    <a:schemeClr val="tx1"/>
                  </a:buClr>
                </a:pPr>
                <a:r>
                  <a:rPr lang="en-US" sz="3200" dirty="0">
                    <a:solidFill>
                      <a:schemeClr val="tx1"/>
                    </a:solidFill>
                  </a:rPr>
                  <a:t>Total statistics: </a:t>
                </a:r>
                <a14:m>
                  <m:oMath xmlns:m="http://schemas.openxmlformats.org/officeDocument/2006/math">
                    <m:r>
                      <a:rPr lang="en-US" sz="3200" b="0" i="1" smtClean="0">
                        <a:solidFill>
                          <a:srgbClr val="C00000"/>
                        </a:solidFill>
                        <a:latin typeface="Cambria Math" panose="02040503050406030204" pitchFamily="18" charset="0"/>
                      </a:rPr>
                      <m:t>5,578,897,932</m:t>
                    </m:r>
                  </m:oMath>
                </a14:m>
                <a:endParaRPr lang="en-US" sz="3200" dirty="0">
                  <a:solidFill>
                    <a:schemeClr val="tx1"/>
                  </a:solidFill>
                </a:endParaRPr>
              </a:p>
              <a:p>
                <a:pPr>
                  <a:buClr>
                    <a:schemeClr val="tx1"/>
                  </a:buClr>
                </a:pPr>
                <a:endParaRPr lang="en-US" sz="3200" dirty="0"/>
              </a:p>
              <a:p>
                <a:pPr>
                  <a:buClr>
                    <a:schemeClr val="tx1"/>
                  </a:buClr>
                </a:pPr>
                <a:endParaRPr lang="en-US" sz="3200" dirty="0"/>
              </a:p>
              <a:p>
                <a:pPr>
                  <a:buClr>
                    <a:schemeClr val="tx1"/>
                  </a:buClr>
                </a:pPr>
                <a:r>
                  <a:rPr lang="en-US" sz="3200" dirty="0">
                    <a:solidFill>
                      <a:schemeClr val="tx1"/>
                    </a:solidFill>
                  </a:rPr>
                  <a:t>Create a system of </a:t>
                </a:r>
                <a14:m>
                  <m:oMath xmlns:m="http://schemas.openxmlformats.org/officeDocument/2006/math">
                    <m:r>
                      <a:rPr lang="en-US" sz="3200" b="0" i="1" smtClean="0">
                        <a:solidFill>
                          <a:srgbClr val="C00000"/>
                        </a:solidFill>
                        <a:latin typeface="Cambria Math" panose="02040503050406030204" pitchFamily="18" charset="0"/>
                      </a:rPr>
                      <m:t>5.5</m:t>
                    </m:r>
                  </m:oMath>
                </a14:m>
                <a:r>
                  <a:rPr lang="en-US" sz="3200" dirty="0">
                    <a:solidFill>
                      <a:schemeClr val="tx1"/>
                    </a:solidFill>
                  </a:rPr>
                  <a:t> billion equations with </a:t>
                </a:r>
                <a14:m>
                  <m:oMath xmlns:m="http://schemas.openxmlformats.org/officeDocument/2006/math">
                    <m:r>
                      <a:rPr lang="en-US" sz="3200" b="0" i="1" smtClean="0">
                        <a:solidFill>
                          <a:srgbClr val="C00000"/>
                        </a:solidFill>
                        <a:latin typeface="Cambria Math" panose="02040503050406030204" pitchFamily="18" charset="0"/>
                      </a:rPr>
                      <m:t>1.8</m:t>
                    </m:r>
                  </m:oMath>
                </a14:m>
                <a:r>
                  <a:rPr lang="en-US" sz="3200" dirty="0">
                    <a:solidFill>
                      <a:schemeClr val="tx1"/>
                    </a:solidFill>
                  </a:rPr>
                  <a:t> billion unknowns</a:t>
                </a:r>
              </a:p>
            </p:txBody>
          </p:sp>
        </mc:Choice>
        <mc:Fallback xmlns="">
          <p:sp>
            <p:nvSpPr>
              <p:cNvPr id="4" name="Content Placeholder 2">
                <a:extLst>
                  <a:ext uri="{FF2B5EF4-FFF2-40B4-BE49-F238E27FC236}">
                    <a16:creationId xmlns:a16="http://schemas.microsoft.com/office/drawing/2014/main" id="{C619D92C-18DC-C0D1-F761-38BD493BE0F7}"/>
                  </a:ext>
                </a:extLst>
              </p:cNvPr>
              <p:cNvSpPr>
                <a:spLocks noGrp="1" noRot="1" noChangeAspect="1" noMove="1" noResize="1" noEditPoints="1" noAdjustHandles="1" noChangeArrowheads="1" noChangeShapeType="1" noTextEdit="1"/>
              </p:cNvSpPr>
              <p:nvPr>
                <p:ph idx="1"/>
              </p:nvPr>
            </p:nvSpPr>
            <p:spPr>
              <a:xfrm>
                <a:off x="838199" y="1825625"/>
                <a:ext cx="11066929" cy="4871010"/>
              </a:xfrm>
              <a:blipFill>
                <a:blip r:embed="rId3"/>
                <a:stretch>
                  <a:fillRect l="-1211" t="-2500" b="-2625"/>
                </a:stretch>
              </a:blipFill>
            </p:spPr>
            <p:txBody>
              <a:bodyPr/>
              <a:lstStyle/>
              <a:p>
                <a:r>
                  <a:rPr lang="en-US">
                    <a:noFill/>
                  </a:rPr>
                  <a:t> </a:t>
                </a:r>
              </a:p>
            </p:txBody>
          </p:sp>
        </mc:Fallback>
      </mc:AlternateContent>
    </p:spTree>
    <p:extLst>
      <p:ext uri="{BB962C8B-B14F-4D97-AF65-F5344CB8AC3E}">
        <p14:creationId xmlns:p14="http://schemas.microsoft.com/office/powerpoint/2010/main" val="21523718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8D89-2FD2-37B7-6EF0-6329A9F75CA4}"/>
              </a:ext>
            </a:extLst>
          </p:cNvPr>
          <p:cNvSpPr>
            <a:spLocks noGrp="1"/>
          </p:cNvSpPr>
          <p:nvPr>
            <p:ph type="title"/>
          </p:nvPr>
        </p:nvSpPr>
        <p:spPr>
          <a:xfrm>
            <a:off x="838200" y="365125"/>
            <a:ext cx="10515600" cy="1325563"/>
          </a:xfrm>
        </p:spPr>
        <p:txBody>
          <a:bodyPr/>
          <a:lstStyle/>
          <a:p>
            <a:r>
              <a:rPr lang="en-US" dirty="0">
                <a:solidFill>
                  <a:srgbClr val="C00000"/>
                </a:solidFill>
              </a:rPr>
              <a:t>2010 US Census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619D92C-18DC-C0D1-F761-38BD493BE0F7}"/>
                  </a:ext>
                </a:extLst>
              </p:cNvPr>
              <p:cNvSpPr>
                <a:spLocks noGrp="1"/>
              </p:cNvSpPr>
              <p:nvPr>
                <p:ph idx="1"/>
              </p:nvPr>
            </p:nvSpPr>
            <p:spPr>
              <a:xfrm>
                <a:off x="838200" y="1825625"/>
                <a:ext cx="4528128" cy="4871010"/>
              </a:xfrm>
            </p:spPr>
            <p:txBody>
              <a:bodyPr>
                <a:normAutofit/>
              </a:bodyPr>
              <a:lstStyle/>
              <a:p>
                <a:pPr>
                  <a:buClr>
                    <a:schemeClr val="tx1"/>
                  </a:buClr>
                </a:pPr>
                <a:r>
                  <a:rPr lang="en-US" sz="3200" dirty="0">
                    <a:solidFill>
                      <a:schemeClr val="tx1"/>
                    </a:solidFill>
                  </a:rPr>
                  <a:t>Reconstruction attack on 2010 US Census by researchers recovered information for </a:t>
                </a:r>
                <a14:m>
                  <m:oMath xmlns:m="http://schemas.openxmlformats.org/officeDocument/2006/math">
                    <m:r>
                      <a:rPr lang="en-US" sz="3200" b="0" i="1" smtClean="0">
                        <a:solidFill>
                          <a:srgbClr val="C00000"/>
                        </a:solidFill>
                        <a:latin typeface="Cambria Math" panose="02040503050406030204" pitchFamily="18" charset="0"/>
                      </a:rPr>
                      <m:t>308,745,538</m:t>
                    </m:r>
                  </m:oMath>
                </a14:m>
                <a:r>
                  <a:rPr lang="en-US" sz="3200" dirty="0">
                    <a:solidFill>
                      <a:schemeClr val="tx1"/>
                    </a:solidFill>
                  </a:rPr>
                  <a:t> people using census block and tract summary tables</a:t>
                </a:r>
              </a:p>
            </p:txBody>
          </p:sp>
        </mc:Choice>
        <mc:Fallback xmlns="">
          <p:sp>
            <p:nvSpPr>
              <p:cNvPr id="4" name="Content Placeholder 2">
                <a:extLst>
                  <a:ext uri="{FF2B5EF4-FFF2-40B4-BE49-F238E27FC236}">
                    <a16:creationId xmlns:a16="http://schemas.microsoft.com/office/drawing/2014/main" id="{C619D92C-18DC-C0D1-F761-38BD493BE0F7}"/>
                  </a:ext>
                </a:extLst>
              </p:cNvPr>
              <p:cNvSpPr>
                <a:spLocks noGrp="1" noRot="1" noChangeAspect="1" noMove="1" noResize="1" noEditPoints="1" noAdjustHandles="1" noChangeArrowheads="1" noChangeShapeType="1" noTextEdit="1"/>
              </p:cNvSpPr>
              <p:nvPr>
                <p:ph idx="1"/>
              </p:nvPr>
            </p:nvSpPr>
            <p:spPr>
              <a:xfrm>
                <a:off x="838200" y="1825625"/>
                <a:ext cx="4528128" cy="4871010"/>
              </a:xfrm>
              <a:blipFill>
                <a:blip r:embed="rId3"/>
                <a:stretch>
                  <a:fillRect l="-3100" t="-2625" r="-5391"/>
                </a:stretch>
              </a:blipFill>
            </p:spPr>
            <p:txBody>
              <a:bodyPr/>
              <a:lstStyle/>
              <a:p>
                <a:r>
                  <a:rPr lang="en-US">
                    <a:noFill/>
                  </a:rPr>
                  <a:t> </a:t>
                </a:r>
              </a:p>
            </p:txBody>
          </p:sp>
        </mc:Fallback>
      </mc:AlternateContent>
      <p:pic>
        <p:nvPicPr>
          <p:cNvPr id="3074" name="Picture 2" descr="Tracts and Block Numbering Areas - History - U.S. Census Bureau">
            <a:extLst>
              <a:ext uri="{FF2B5EF4-FFF2-40B4-BE49-F238E27FC236}">
                <a16:creationId xmlns:a16="http://schemas.microsoft.com/office/drawing/2014/main" id="{C6D11688-7449-91CF-A652-90BA269887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7445" y="238232"/>
            <a:ext cx="4930918" cy="6381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8818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8D89-2FD2-37B7-6EF0-6329A9F75CA4}"/>
              </a:ext>
            </a:extLst>
          </p:cNvPr>
          <p:cNvSpPr>
            <a:spLocks noGrp="1"/>
          </p:cNvSpPr>
          <p:nvPr>
            <p:ph type="title"/>
          </p:nvPr>
        </p:nvSpPr>
        <p:spPr>
          <a:xfrm>
            <a:off x="838200" y="365125"/>
            <a:ext cx="10515600" cy="1325563"/>
          </a:xfrm>
        </p:spPr>
        <p:txBody>
          <a:bodyPr/>
          <a:lstStyle/>
          <a:p>
            <a:r>
              <a:rPr lang="en-US" dirty="0">
                <a:solidFill>
                  <a:srgbClr val="C00000"/>
                </a:solidFill>
              </a:rPr>
              <a:t>Summary</a:t>
            </a:r>
          </a:p>
        </p:txBody>
      </p:sp>
      <p:sp>
        <p:nvSpPr>
          <p:cNvPr id="4" name="Content Placeholder 2">
            <a:extLst>
              <a:ext uri="{FF2B5EF4-FFF2-40B4-BE49-F238E27FC236}">
                <a16:creationId xmlns:a16="http://schemas.microsoft.com/office/drawing/2014/main" id="{C619D92C-18DC-C0D1-F761-38BD493BE0F7}"/>
              </a:ext>
            </a:extLst>
          </p:cNvPr>
          <p:cNvSpPr>
            <a:spLocks noGrp="1"/>
          </p:cNvSpPr>
          <p:nvPr>
            <p:ph idx="1"/>
          </p:nvPr>
        </p:nvSpPr>
        <p:spPr>
          <a:xfrm>
            <a:off x="838199" y="1825625"/>
            <a:ext cx="11066929" cy="4871010"/>
          </a:xfrm>
        </p:spPr>
        <p:txBody>
          <a:bodyPr>
            <a:normAutofit/>
          </a:bodyPr>
          <a:lstStyle/>
          <a:p>
            <a:pPr>
              <a:buClr>
                <a:schemeClr val="tx1"/>
              </a:buClr>
            </a:pPr>
            <a:r>
              <a:rPr lang="en-US" sz="3200" dirty="0">
                <a:solidFill>
                  <a:schemeClr val="tx1"/>
                </a:solidFill>
              </a:rPr>
              <a:t>“Ad-hoc” privacy procedures like anonymization/deidentification often fails</a:t>
            </a:r>
          </a:p>
          <a:p>
            <a:pPr>
              <a:buClr>
                <a:schemeClr val="tx1"/>
              </a:buClr>
            </a:pPr>
            <a:endParaRPr lang="en-US" sz="3200" dirty="0"/>
          </a:p>
          <a:p>
            <a:pPr>
              <a:buClr>
                <a:schemeClr val="tx1"/>
              </a:buClr>
            </a:pPr>
            <a:r>
              <a:rPr lang="en-US" sz="3200" dirty="0">
                <a:solidFill>
                  <a:schemeClr val="tx1"/>
                </a:solidFill>
              </a:rPr>
              <a:t>Publishing too many queries on a sensitive database with too much accuracy can compromise the privacy of the database</a:t>
            </a:r>
          </a:p>
          <a:p>
            <a:pPr>
              <a:buClr>
                <a:schemeClr val="tx1"/>
              </a:buClr>
            </a:pPr>
            <a:endParaRPr lang="en-US" sz="3200" dirty="0"/>
          </a:p>
          <a:p>
            <a:pPr>
              <a:buClr>
                <a:schemeClr val="tx1"/>
              </a:buClr>
            </a:pPr>
            <a:r>
              <a:rPr lang="en-US" sz="3200" dirty="0">
                <a:solidFill>
                  <a:schemeClr val="tx1"/>
                </a:solidFill>
              </a:rPr>
              <a:t>Need a formal mathematical notion for measuring privacy</a:t>
            </a:r>
          </a:p>
        </p:txBody>
      </p:sp>
    </p:spTree>
    <p:extLst>
      <p:ext uri="{BB962C8B-B14F-4D97-AF65-F5344CB8AC3E}">
        <p14:creationId xmlns:p14="http://schemas.microsoft.com/office/powerpoint/2010/main" val="1384182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pPr>
                  <a:buClr>
                    <a:schemeClr val="tx1"/>
                  </a:buClr>
                </a:pPr>
                <a:r>
                  <a:rPr lang="en-US" dirty="0">
                    <a:solidFill>
                      <a:srgbClr val="00B050"/>
                    </a:solidFill>
                  </a:rPr>
                  <a:t>Output</a:t>
                </a:r>
                <a:r>
                  <a:rPr lang="en-US" dirty="0"/>
                  <a:t>: Evaluation (or approximation) of a given function</a:t>
                </a:r>
              </a:p>
              <a:p>
                <a:pPr>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pPr>
                  <a:buClr>
                    <a:schemeClr val="tx1"/>
                  </a:buClr>
                </a:pPr>
                <a:endParaRPr lang="en-US" dirty="0">
                  <a:solidFill>
                    <a:srgbClr val="C00000"/>
                  </a:solidFill>
                </a:endParaRPr>
              </a:p>
              <a:p>
                <a:pPr>
                  <a:buClr>
                    <a:schemeClr val="tx1"/>
                  </a:buClr>
                </a:pPr>
                <a:r>
                  <a:rPr lang="en-US" dirty="0" err="1">
                    <a:solidFill>
                      <a:srgbClr val="00B050"/>
                    </a:solidFill>
                  </a:rPr>
                  <a:t>Adversarially</a:t>
                </a:r>
                <a:r>
                  <a:rPr lang="en-US" dirty="0">
                    <a:solidFill>
                      <a:srgbClr val="00B050"/>
                    </a:solidFill>
                  </a:rPr>
                  <a:t> Robust</a:t>
                </a:r>
                <a:r>
                  <a:rPr lang="en-US" dirty="0"/>
                  <a:t>: “Future queries may depend on previous queries”</a:t>
                </a:r>
              </a:p>
              <a:p>
                <a:pPr>
                  <a:buClr>
                    <a:schemeClr val="tx1"/>
                  </a:buClr>
                </a:pPr>
                <a:r>
                  <a:rPr lang="en-US" dirty="0">
                    <a:solidFill>
                      <a:srgbClr val="00B050"/>
                    </a:solidFill>
                  </a:rPr>
                  <a:t>Motivation</a:t>
                </a:r>
                <a:r>
                  <a:rPr lang="en-US" dirty="0"/>
                  <a:t>: Database queries, adversarial ML</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42051902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8D89-2FD2-37B7-6EF0-6329A9F75CA4}"/>
              </a:ext>
            </a:extLst>
          </p:cNvPr>
          <p:cNvSpPr>
            <a:spLocks noGrp="1"/>
          </p:cNvSpPr>
          <p:nvPr>
            <p:ph type="title"/>
          </p:nvPr>
        </p:nvSpPr>
        <p:spPr>
          <a:xfrm>
            <a:off x="838200" y="365125"/>
            <a:ext cx="10515600" cy="1325563"/>
          </a:xfrm>
        </p:spPr>
        <p:txBody>
          <a:bodyPr/>
          <a:lstStyle/>
          <a:p>
            <a:r>
              <a:rPr lang="en-US" dirty="0">
                <a:solidFill>
                  <a:srgbClr val="C00000"/>
                </a:solidFill>
              </a:rPr>
              <a:t>Possible Notion for Privacy #1</a:t>
            </a:r>
          </a:p>
        </p:txBody>
      </p:sp>
      <p:sp>
        <p:nvSpPr>
          <p:cNvPr id="4" name="Content Placeholder 2">
            <a:extLst>
              <a:ext uri="{FF2B5EF4-FFF2-40B4-BE49-F238E27FC236}">
                <a16:creationId xmlns:a16="http://schemas.microsoft.com/office/drawing/2014/main" id="{C619D92C-18DC-C0D1-F761-38BD493BE0F7}"/>
              </a:ext>
            </a:extLst>
          </p:cNvPr>
          <p:cNvSpPr>
            <a:spLocks noGrp="1"/>
          </p:cNvSpPr>
          <p:nvPr>
            <p:ph idx="1"/>
          </p:nvPr>
        </p:nvSpPr>
        <p:spPr>
          <a:xfrm>
            <a:off x="838199" y="1825625"/>
            <a:ext cx="11066929" cy="4871010"/>
          </a:xfrm>
        </p:spPr>
        <p:txBody>
          <a:bodyPr>
            <a:normAutofit/>
          </a:bodyPr>
          <a:lstStyle/>
          <a:p>
            <a:pPr>
              <a:buClr>
                <a:schemeClr val="tx1"/>
              </a:buClr>
            </a:pPr>
            <a:r>
              <a:rPr lang="en-US" sz="3200" dirty="0">
                <a:solidFill>
                  <a:schemeClr val="tx1"/>
                </a:solidFill>
              </a:rPr>
              <a:t>“The data analyst cannot learn anything about Alice”</a:t>
            </a:r>
          </a:p>
        </p:txBody>
      </p:sp>
      <p:pic>
        <p:nvPicPr>
          <p:cNvPr id="3" name="Picture 2">
            <a:extLst>
              <a:ext uri="{FF2B5EF4-FFF2-40B4-BE49-F238E27FC236}">
                <a16:creationId xmlns:a16="http://schemas.microsoft.com/office/drawing/2014/main" id="{D1A7C6AB-DED1-0010-8E15-332D52A04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436" y="2885812"/>
            <a:ext cx="1121335" cy="2099085"/>
          </a:xfrm>
          <a:prstGeom prst="rect">
            <a:avLst/>
          </a:prstGeom>
        </p:spPr>
      </p:pic>
      <p:pic>
        <p:nvPicPr>
          <p:cNvPr id="5" name="Picture 4" descr="51,700+ Database Illustrations, Royalty-Free Vector Graphics &amp; Clip Art -  iStock | Data icon, Big data, Infographic">
            <a:extLst>
              <a:ext uri="{FF2B5EF4-FFF2-40B4-BE49-F238E27FC236}">
                <a16:creationId xmlns:a16="http://schemas.microsoft.com/office/drawing/2014/main" id="{94C8D25D-6EFA-FE69-F2A8-AA77C1F05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2837" y="2841772"/>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8720A39-8202-BAA2-86C5-27B610A1AEA2}"/>
              </a:ext>
            </a:extLst>
          </p:cNvPr>
          <p:cNvSpPr txBox="1"/>
          <p:nvPr/>
        </p:nvSpPr>
        <p:spPr>
          <a:xfrm>
            <a:off x="4092837" y="5165047"/>
            <a:ext cx="2413932" cy="461665"/>
          </a:xfrm>
          <a:prstGeom prst="rect">
            <a:avLst/>
          </a:prstGeom>
          <a:noFill/>
        </p:spPr>
        <p:txBody>
          <a:bodyPr wrap="square">
            <a:spAutoFit/>
          </a:bodyPr>
          <a:lstStyle/>
          <a:p>
            <a:r>
              <a:rPr lang="en-US" sz="2400" dirty="0"/>
              <a:t>Sensitive dataset</a:t>
            </a:r>
          </a:p>
        </p:txBody>
      </p:sp>
      <p:cxnSp>
        <p:nvCxnSpPr>
          <p:cNvPr id="7" name="Straight Arrow Connector 6">
            <a:extLst>
              <a:ext uri="{FF2B5EF4-FFF2-40B4-BE49-F238E27FC236}">
                <a16:creationId xmlns:a16="http://schemas.microsoft.com/office/drawing/2014/main" id="{BFD2025E-F98F-C96D-DE0B-998C46F09906}"/>
              </a:ext>
            </a:extLst>
          </p:cNvPr>
          <p:cNvCxnSpPr/>
          <p:nvPr/>
        </p:nvCxnSpPr>
        <p:spPr>
          <a:xfrm>
            <a:off x="2695771" y="3959604"/>
            <a:ext cx="1518407"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8BE4FC60-D821-060D-417A-77E9592766FB}"/>
              </a:ext>
            </a:extLst>
          </p:cNvPr>
          <p:cNvCxnSpPr/>
          <p:nvPr/>
        </p:nvCxnSpPr>
        <p:spPr>
          <a:xfrm>
            <a:off x="6235962" y="3959604"/>
            <a:ext cx="1518407"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Picture 6" descr="detective-clipart-detective_clipart | Walnut Creek Library Foundation">
            <a:extLst>
              <a:ext uri="{FF2B5EF4-FFF2-40B4-BE49-F238E27FC236}">
                <a16:creationId xmlns:a16="http://schemas.microsoft.com/office/drawing/2014/main" id="{D8CF111B-C149-AFF3-93A6-9907F7E888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109" y="2841771"/>
            <a:ext cx="1707669" cy="2143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C821512-0E77-53B7-4875-D7FFEFFA440D}"/>
              </a:ext>
            </a:extLst>
          </p:cNvPr>
          <p:cNvSpPr txBox="1"/>
          <p:nvPr/>
        </p:nvSpPr>
        <p:spPr>
          <a:xfrm>
            <a:off x="8235445" y="5165046"/>
            <a:ext cx="1170996" cy="461665"/>
          </a:xfrm>
          <a:prstGeom prst="rect">
            <a:avLst/>
          </a:prstGeom>
          <a:noFill/>
        </p:spPr>
        <p:txBody>
          <a:bodyPr wrap="square">
            <a:spAutoFit/>
          </a:bodyPr>
          <a:lstStyle/>
          <a:p>
            <a:r>
              <a:rPr lang="en-US" sz="2400" dirty="0"/>
              <a:t>Analyst</a:t>
            </a:r>
          </a:p>
        </p:txBody>
      </p:sp>
    </p:spTree>
    <p:extLst>
      <p:ext uri="{BB962C8B-B14F-4D97-AF65-F5344CB8AC3E}">
        <p14:creationId xmlns:p14="http://schemas.microsoft.com/office/powerpoint/2010/main" val="8462391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8D89-2FD2-37B7-6EF0-6329A9F75CA4}"/>
              </a:ext>
            </a:extLst>
          </p:cNvPr>
          <p:cNvSpPr>
            <a:spLocks noGrp="1"/>
          </p:cNvSpPr>
          <p:nvPr>
            <p:ph type="title"/>
          </p:nvPr>
        </p:nvSpPr>
        <p:spPr>
          <a:xfrm>
            <a:off x="838200" y="365125"/>
            <a:ext cx="10515600" cy="1325563"/>
          </a:xfrm>
        </p:spPr>
        <p:txBody>
          <a:bodyPr/>
          <a:lstStyle/>
          <a:p>
            <a:r>
              <a:rPr lang="en-US" dirty="0">
                <a:solidFill>
                  <a:srgbClr val="C00000"/>
                </a:solidFill>
              </a:rPr>
              <a:t>Possible Notion for Privacy #1</a:t>
            </a:r>
          </a:p>
        </p:txBody>
      </p:sp>
      <p:sp>
        <p:nvSpPr>
          <p:cNvPr id="4" name="Content Placeholder 2">
            <a:extLst>
              <a:ext uri="{FF2B5EF4-FFF2-40B4-BE49-F238E27FC236}">
                <a16:creationId xmlns:a16="http://schemas.microsoft.com/office/drawing/2014/main" id="{C619D92C-18DC-C0D1-F761-38BD493BE0F7}"/>
              </a:ext>
            </a:extLst>
          </p:cNvPr>
          <p:cNvSpPr>
            <a:spLocks noGrp="1"/>
          </p:cNvSpPr>
          <p:nvPr>
            <p:ph idx="1"/>
          </p:nvPr>
        </p:nvSpPr>
        <p:spPr>
          <a:xfrm>
            <a:off x="838199" y="1825625"/>
            <a:ext cx="11066929" cy="4871010"/>
          </a:xfrm>
        </p:spPr>
        <p:txBody>
          <a:bodyPr>
            <a:normAutofit/>
          </a:bodyPr>
          <a:lstStyle/>
          <a:p>
            <a:pPr>
              <a:buClr>
                <a:schemeClr val="tx1"/>
              </a:buClr>
            </a:pPr>
            <a:r>
              <a:rPr lang="en-US" sz="3200">
                <a:solidFill>
                  <a:schemeClr val="tx1"/>
                </a:solidFill>
              </a:rPr>
              <a:t>“The data analyst cannot learn anything about Alice”</a:t>
            </a:r>
            <a:endParaRPr lang="en-US" sz="3200" dirty="0">
              <a:solidFill>
                <a:schemeClr val="tx1"/>
              </a:solidFill>
            </a:endParaRPr>
          </a:p>
        </p:txBody>
      </p:sp>
      <p:pic>
        <p:nvPicPr>
          <p:cNvPr id="3" name="Picture 2">
            <a:extLst>
              <a:ext uri="{FF2B5EF4-FFF2-40B4-BE49-F238E27FC236}">
                <a16:creationId xmlns:a16="http://schemas.microsoft.com/office/drawing/2014/main" id="{D1A7C6AB-DED1-0010-8E15-332D52A04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436" y="2885812"/>
            <a:ext cx="1121335" cy="2099085"/>
          </a:xfrm>
          <a:prstGeom prst="rect">
            <a:avLst/>
          </a:prstGeom>
        </p:spPr>
      </p:pic>
      <p:pic>
        <p:nvPicPr>
          <p:cNvPr id="5" name="Picture 4" descr="51,700+ Database Illustrations, Royalty-Free Vector Graphics &amp; Clip Art -  iStock | Data icon, Big data, Infographic">
            <a:extLst>
              <a:ext uri="{FF2B5EF4-FFF2-40B4-BE49-F238E27FC236}">
                <a16:creationId xmlns:a16="http://schemas.microsoft.com/office/drawing/2014/main" id="{94C8D25D-6EFA-FE69-F2A8-AA77C1F05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2837" y="2841772"/>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8720A39-8202-BAA2-86C5-27B610A1AEA2}"/>
              </a:ext>
            </a:extLst>
          </p:cNvPr>
          <p:cNvSpPr txBox="1"/>
          <p:nvPr/>
        </p:nvSpPr>
        <p:spPr>
          <a:xfrm>
            <a:off x="4092837" y="5165047"/>
            <a:ext cx="2413932" cy="461665"/>
          </a:xfrm>
          <a:prstGeom prst="rect">
            <a:avLst/>
          </a:prstGeom>
          <a:noFill/>
        </p:spPr>
        <p:txBody>
          <a:bodyPr wrap="square">
            <a:spAutoFit/>
          </a:bodyPr>
          <a:lstStyle/>
          <a:p>
            <a:r>
              <a:rPr lang="en-US" sz="2400" dirty="0"/>
              <a:t>Sensitive dataset</a:t>
            </a:r>
          </a:p>
        </p:txBody>
      </p:sp>
      <p:cxnSp>
        <p:nvCxnSpPr>
          <p:cNvPr id="7" name="Straight Arrow Connector 6">
            <a:extLst>
              <a:ext uri="{FF2B5EF4-FFF2-40B4-BE49-F238E27FC236}">
                <a16:creationId xmlns:a16="http://schemas.microsoft.com/office/drawing/2014/main" id="{BFD2025E-F98F-C96D-DE0B-998C46F09906}"/>
              </a:ext>
            </a:extLst>
          </p:cNvPr>
          <p:cNvCxnSpPr/>
          <p:nvPr/>
        </p:nvCxnSpPr>
        <p:spPr>
          <a:xfrm>
            <a:off x="2695771" y="3959604"/>
            <a:ext cx="1518407"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8BE4FC60-D821-060D-417A-77E9592766FB}"/>
              </a:ext>
            </a:extLst>
          </p:cNvPr>
          <p:cNvCxnSpPr/>
          <p:nvPr/>
        </p:nvCxnSpPr>
        <p:spPr>
          <a:xfrm>
            <a:off x="6235962" y="3959604"/>
            <a:ext cx="1518407"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Picture 6" descr="detective-clipart-detective_clipart | Walnut Creek Library Foundation">
            <a:extLst>
              <a:ext uri="{FF2B5EF4-FFF2-40B4-BE49-F238E27FC236}">
                <a16:creationId xmlns:a16="http://schemas.microsoft.com/office/drawing/2014/main" id="{D8CF111B-C149-AFF3-93A6-9907F7E888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109" y="2841771"/>
            <a:ext cx="1707669" cy="2143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C821512-0E77-53B7-4875-D7FFEFFA440D}"/>
              </a:ext>
            </a:extLst>
          </p:cNvPr>
          <p:cNvSpPr txBox="1"/>
          <p:nvPr/>
        </p:nvSpPr>
        <p:spPr>
          <a:xfrm>
            <a:off x="8235445" y="5165046"/>
            <a:ext cx="1170996" cy="461665"/>
          </a:xfrm>
          <a:prstGeom prst="rect">
            <a:avLst/>
          </a:prstGeom>
          <a:noFill/>
        </p:spPr>
        <p:txBody>
          <a:bodyPr wrap="square">
            <a:spAutoFit/>
          </a:bodyPr>
          <a:lstStyle/>
          <a:p>
            <a:r>
              <a:rPr lang="en-US" sz="2400" dirty="0"/>
              <a:t>Analyst</a:t>
            </a:r>
          </a:p>
        </p:txBody>
      </p:sp>
      <p:sp>
        <p:nvSpPr>
          <p:cNvPr id="11" name="TextBox 10">
            <a:extLst>
              <a:ext uri="{FF2B5EF4-FFF2-40B4-BE49-F238E27FC236}">
                <a16:creationId xmlns:a16="http://schemas.microsoft.com/office/drawing/2014/main" id="{53F142D7-E8C2-2639-4765-A17F602D7C0F}"/>
              </a:ext>
            </a:extLst>
          </p:cNvPr>
          <p:cNvSpPr txBox="1"/>
          <p:nvPr/>
        </p:nvSpPr>
        <p:spPr>
          <a:xfrm>
            <a:off x="1069114" y="5165046"/>
            <a:ext cx="2413932" cy="830997"/>
          </a:xfrm>
          <a:prstGeom prst="rect">
            <a:avLst/>
          </a:prstGeom>
          <a:noFill/>
        </p:spPr>
        <p:txBody>
          <a:bodyPr wrap="square">
            <a:spAutoFit/>
          </a:bodyPr>
          <a:lstStyle/>
          <a:p>
            <a:pPr algn="ctr"/>
            <a:r>
              <a:rPr lang="en-US" sz="2400" dirty="0"/>
              <a:t>Alice is known to be an Aggie</a:t>
            </a:r>
          </a:p>
        </p:txBody>
      </p:sp>
      <p:sp>
        <p:nvSpPr>
          <p:cNvPr id="12" name="Thought Bubble: Cloud 11">
            <a:extLst>
              <a:ext uri="{FF2B5EF4-FFF2-40B4-BE49-F238E27FC236}">
                <a16:creationId xmlns:a16="http://schemas.microsoft.com/office/drawing/2014/main" id="{6DB1A4E2-ECE5-595B-D6EF-A7824D06C509}"/>
              </a:ext>
            </a:extLst>
          </p:cNvPr>
          <p:cNvSpPr/>
          <p:nvPr/>
        </p:nvSpPr>
        <p:spPr>
          <a:xfrm>
            <a:off x="9415677" y="2197664"/>
            <a:ext cx="2403773" cy="1231336"/>
          </a:xfrm>
          <a:prstGeom prst="cloudCallout">
            <a:avLst/>
          </a:prstGeom>
          <a:solidFill>
            <a:schemeClr val="accent2">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Most Aggies like Reveille</a:t>
            </a:r>
          </a:p>
        </p:txBody>
      </p:sp>
      <p:sp>
        <p:nvSpPr>
          <p:cNvPr id="14" name="TextBox 13">
            <a:extLst>
              <a:ext uri="{FF2B5EF4-FFF2-40B4-BE49-F238E27FC236}">
                <a16:creationId xmlns:a16="http://schemas.microsoft.com/office/drawing/2014/main" id="{3ACD9693-02FA-847F-82F8-B4F33B03A214}"/>
              </a:ext>
            </a:extLst>
          </p:cNvPr>
          <p:cNvSpPr txBox="1"/>
          <p:nvPr/>
        </p:nvSpPr>
        <p:spPr>
          <a:xfrm>
            <a:off x="3760364" y="6093584"/>
            <a:ext cx="4368567" cy="461665"/>
          </a:xfrm>
          <a:prstGeom prst="rect">
            <a:avLst/>
          </a:prstGeom>
          <a:noFill/>
        </p:spPr>
        <p:txBody>
          <a:bodyPr wrap="square">
            <a:spAutoFit/>
          </a:bodyPr>
          <a:lstStyle/>
          <a:p>
            <a:pPr>
              <a:buClr>
                <a:schemeClr val="tx1"/>
              </a:buClr>
            </a:pPr>
            <a:r>
              <a:rPr lang="en-US" sz="2400" dirty="0">
                <a:solidFill>
                  <a:srgbClr val="FF0000"/>
                </a:solidFill>
              </a:rPr>
              <a:t>Was Alice’s privacy violated?</a:t>
            </a:r>
          </a:p>
        </p:txBody>
      </p:sp>
    </p:spTree>
    <p:extLst>
      <p:ext uri="{BB962C8B-B14F-4D97-AF65-F5344CB8AC3E}">
        <p14:creationId xmlns:p14="http://schemas.microsoft.com/office/powerpoint/2010/main" val="39261991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8D89-2FD2-37B7-6EF0-6329A9F75CA4}"/>
              </a:ext>
            </a:extLst>
          </p:cNvPr>
          <p:cNvSpPr>
            <a:spLocks noGrp="1"/>
          </p:cNvSpPr>
          <p:nvPr>
            <p:ph type="title"/>
          </p:nvPr>
        </p:nvSpPr>
        <p:spPr>
          <a:xfrm>
            <a:off x="838200" y="365125"/>
            <a:ext cx="10515600" cy="1325563"/>
          </a:xfrm>
        </p:spPr>
        <p:txBody>
          <a:bodyPr/>
          <a:lstStyle/>
          <a:p>
            <a:r>
              <a:rPr lang="en-US" dirty="0">
                <a:solidFill>
                  <a:srgbClr val="C00000"/>
                </a:solidFill>
              </a:rPr>
              <a:t>Possible Notion for Privacy #1</a:t>
            </a:r>
          </a:p>
        </p:txBody>
      </p:sp>
      <p:sp>
        <p:nvSpPr>
          <p:cNvPr id="4" name="Content Placeholder 2">
            <a:extLst>
              <a:ext uri="{FF2B5EF4-FFF2-40B4-BE49-F238E27FC236}">
                <a16:creationId xmlns:a16="http://schemas.microsoft.com/office/drawing/2014/main" id="{C619D92C-18DC-C0D1-F761-38BD493BE0F7}"/>
              </a:ext>
            </a:extLst>
          </p:cNvPr>
          <p:cNvSpPr>
            <a:spLocks noGrp="1"/>
          </p:cNvSpPr>
          <p:nvPr>
            <p:ph idx="1"/>
          </p:nvPr>
        </p:nvSpPr>
        <p:spPr>
          <a:xfrm>
            <a:off x="838199" y="1825625"/>
            <a:ext cx="11066929" cy="4871010"/>
          </a:xfrm>
        </p:spPr>
        <p:txBody>
          <a:bodyPr>
            <a:normAutofit/>
          </a:bodyPr>
          <a:lstStyle/>
          <a:p>
            <a:pPr>
              <a:buClr>
                <a:schemeClr val="tx1"/>
              </a:buClr>
            </a:pPr>
            <a:r>
              <a:rPr lang="en-US" sz="3200" dirty="0">
                <a:solidFill>
                  <a:schemeClr val="tx1"/>
                </a:solidFill>
              </a:rPr>
              <a:t>“The data analyst cannot learn anything about Alice”</a:t>
            </a:r>
          </a:p>
        </p:txBody>
      </p:sp>
      <p:pic>
        <p:nvPicPr>
          <p:cNvPr id="5" name="Picture 4" descr="51,700+ Database Illustrations, Royalty-Free Vector Graphics &amp; Clip Art -  iStock | Data icon, Big data, Infographic">
            <a:extLst>
              <a:ext uri="{FF2B5EF4-FFF2-40B4-BE49-F238E27FC236}">
                <a16:creationId xmlns:a16="http://schemas.microsoft.com/office/drawing/2014/main" id="{94C8D25D-6EFA-FE69-F2A8-AA77C1F05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837" y="2841772"/>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8720A39-8202-BAA2-86C5-27B610A1AEA2}"/>
              </a:ext>
            </a:extLst>
          </p:cNvPr>
          <p:cNvSpPr txBox="1"/>
          <p:nvPr/>
        </p:nvSpPr>
        <p:spPr>
          <a:xfrm>
            <a:off x="4092837" y="5165047"/>
            <a:ext cx="2413932" cy="461665"/>
          </a:xfrm>
          <a:prstGeom prst="rect">
            <a:avLst/>
          </a:prstGeom>
          <a:noFill/>
        </p:spPr>
        <p:txBody>
          <a:bodyPr wrap="square">
            <a:spAutoFit/>
          </a:bodyPr>
          <a:lstStyle/>
          <a:p>
            <a:r>
              <a:rPr lang="en-US" sz="2400" dirty="0"/>
              <a:t>Sensitive dataset</a:t>
            </a:r>
          </a:p>
        </p:txBody>
      </p:sp>
      <p:cxnSp>
        <p:nvCxnSpPr>
          <p:cNvPr id="7" name="Straight Arrow Connector 6">
            <a:extLst>
              <a:ext uri="{FF2B5EF4-FFF2-40B4-BE49-F238E27FC236}">
                <a16:creationId xmlns:a16="http://schemas.microsoft.com/office/drawing/2014/main" id="{BFD2025E-F98F-C96D-DE0B-998C46F09906}"/>
              </a:ext>
            </a:extLst>
          </p:cNvPr>
          <p:cNvCxnSpPr/>
          <p:nvPr/>
        </p:nvCxnSpPr>
        <p:spPr>
          <a:xfrm>
            <a:off x="2695771" y="3959604"/>
            <a:ext cx="1518407"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8BE4FC60-D821-060D-417A-77E9592766FB}"/>
              </a:ext>
            </a:extLst>
          </p:cNvPr>
          <p:cNvCxnSpPr/>
          <p:nvPr/>
        </p:nvCxnSpPr>
        <p:spPr>
          <a:xfrm>
            <a:off x="6235962" y="3959604"/>
            <a:ext cx="1518407"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Picture 6" descr="detective-clipart-detective_clipart | Walnut Creek Library Foundation">
            <a:extLst>
              <a:ext uri="{FF2B5EF4-FFF2-40B4-BE49-F238E27FC236}">
                <a16:creationId xmlns:a16="http://schemas.microsoft.com/office/drawing/2014/main" id="{D8CF111B-C149-AFF3-93A6-9907F7E88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7109" y="2841771"/>
            <a:ext cx="1707669" cy="2143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C821512-0E77-53B7-4875-D7FFEFFA440D}"/>
              </a:ext>
            </a:extLst>
          </p:cNvPr>
          <p:cNvSpPr txBox="1"/>
          <p:nvPr/>
        </p:nvSpPr>
        <p:spPr>
          <a:xfrm>
            <a:off x="8235445" y="5165046"/>
            <a:ext cx="1170996" cy="461665"/>
          </a:xfrm>
          <a:prstGeom prst="rect">
            <a:avLst/>
          </a:prstGeom>
          <a:noFill/>
        </p:spPr>
        <p:txBody>
          <a:bodyPr wrap="square">
            <a:spAutoFit/>
          </a:bodyPr>
          <a:lstStyle/>
          <a:p>
            <a:r>
              <a:rPr lang="en-US" sz="2400" dirty="0"/>
              <a:t>Analyst</a:t>
            </a:r>
          </a:p>
        </p:txBody>
      </p:sp>
      <p:sp>
        <p:nvSpPr>
          <p:cNvPr id="11" name="TextBox 10">
            <a:extLst>
              <a:ext uri="{FF2B5EF4-FFF2-40B4-BE49-F238E27FC236}">
                <a16:creationId xmlns:a16="http://schemas.microsoft.com/office/drawing/2014/main" id="{53F142D7-E8C2-2639-4765-A17F602D7C0F}"/>
              </a:ext>
            </a:extLst>
          </p:cNvPr>
          <p:cNvSpPr txBox="1"/>
          <p:nvPr/>
        </p:nvSpPr>
        <p:spPr>
          <a:xfrm>
            <a:off x="1069114" y="5165046"/>
            <a:ext cx="2413932" cy="830997"/>
          </a:xfrm>
          <a:prstGeom prst="rect">
            <a:avLst/>
          </a:prstGeom>
          <a:noFill/>
        </p:spPr>
        <p:txBody>
          <a:bodyPr wrap="square">
            <a:spAutoFit/>
          </a:bodyPr>
          <a:lstStyle/>
          <a:p>
            <a:pPr algn="ctr"/>
            <a:r>
              <a:rPr lang="en-US" sz="2400" dirty="0"/>
              <a:t>Bob participates in the survey</a:t>
            </a:r>
          </a:p>
        </p:txBody>
      </p:sp>
      <p:sp>
        <p:nvSpPr>
          <p:cNvPr id="12" name="Thought Bubble: Cloud 11">
            <a:extLst>
              <a:ext uri="{FF2B5EF4-FFF2-40B4-BE49-F238E27FC236}">
                <a16:creationId xmlns:a16="http://schemas.microsoft.com/office/drawing/2014/main" id="{6DB1A4E2-ECE5-595B-D6EF-A7824D06C509}"/>
              </a:ext>
            </a:extLst>
          </p:cNvPr>
          <p:cNvSpPr/>
          <p:nvPr/>
        </p:nvSpPr>
        <p:spPr>
          <a:xfrm>
            <a:off x="9415677" y="2197664"/>
            <a:ext cx="2403773" cy="1231336"/>
          </a:xfrm>
          <a:prstGeom prst="cloudCallout">
            <a:avLst/>
          </a:prstGeom>
          <a:solidFill>
            <a:schemeClr val="accent2">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Most Aggies like Reveille</a:t>
            </a:r>
          </a:p>
        </p:txBody>
      </p:sp>
      <p:sp>
        <p:nvSpPr>
          <p:cNvPr id="14" name="TextBox 13">
            <a:extLst>
              <a:ext uri="{FF2B5EF4-FFF2-40B4-BE49-F238E27FC236}">
                <a16:creationId xmlns:a16="http://schemas.microsoft.com/office/drawing/2014/main" id="{3ACD9693-02FA-847F-82F8-B4F33B03A214}"/>
              </a:ext>
            </a:extLst>
          </p:cNvPr>
          <p:cNvSpPr txBox="1"/>
          <p:nvPr/>
        </p:nvSpPr>
        <p:spPr>
          <a:xfrm>
            <a:off x="3521628" y="5962785"/>
            <a:ext cx="5148744" cy="830997"/>
          </a:xfrm>
          <a:prstGeom prst="rect">
            <a:avLst/>
          </a:prstGeom>
          <a:noFill/>
        </p:spPr>
        <p:txBody>
          <a:bodyPr wrap="square">
            <a:spAutoFit/>
          </a:bodyPr>
          <a:lstStyle/>
          <a:p>
            <a:pPr algn="ctr">
              <a:buClr>
                <a:schemeClr val="tx1"/>
              </a:buClr>
            </a:pPr>
            <a:r>
              <a:rPr lang="en-US" sz="2400" dirty="0">
                <a:solidFill>
                  <a:srgbClr val="FF0000"/>
                </a:solidFill>
              </a:rPr>
              <a:t>Even though Alice is not in the survey, it is still known that Alice is an Aggie</a:t>
            </a:r>
          </a:p>
        </p:txBody>
      </p:sp>
      <p:pic>
        <p:nvPicPr>
          <p:cNvPr id="13" name="Picture 12">
            <a:extLst>
              <a:ext uri="{FF2B5EF4-FFF2-40B4-BE49-F238E27FC236}">
                <a16:creationId xmlns:a16="http://schemas.microsoft.com/office/drawing/2014/main" id="{4B32DE06-B802-AE48-F933-F4EB30204D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7645" y="2742322"/>
            <a:ext cx="1176785" cy="2287787"/>
          </a:xfrm>
          <a:prstGeom prst="rect">
            <a:avLst/>
          </a:prstGeom>
        </p:spPr>
      </p:pic>
    </p:spTree>
    <p:extLst>
      <p:ext uri="{BB962C8B-B14F-4D97-AF65-F5344CB8AC3E}">
        <p14:creationId xmlns:p14="http://schemas.microsoft.com/office/powerpoint/2010/main" val="36665449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8D89-2FD2-37B7-6EF0-6329A9F75CA4}"/>
              </a:ext>
            </a:extLst>
          </p:cNvPr>
          <p:cNvSpPr>
            <a:spLocks noGrp="1"/>
          </p:cNvSpPr>
          <p:nvPr>
            <p:ph type="title"/>
          </p:nvPr>
        </p:nvSpPr>
        <p:spPr>
          <a:xfrm>
            <a:off x="838200" y="365125"/>
            <a:ext cx="10515600" cy="1325563"/>
          </a:xfrm>
        </p:spPr>
        <p:txBody>
          <a:bodyPr/>
          <a:lstStyle/>
          <a:p>
            <a:r>
              <a:rPr lang="en-US" dirty="0">
                <a:solidFill>
                  <a:srgbClr val="C00000"/>
                </a:solidFill>
              </a:rPr>
              <a:t>Possible Notion for Privacy #1</a:t>
            </a:r>
          </a:p>
        </p:txBody>
      </p:sp>
      <p:sp>
        <p:nvSpPr>
          <p:cNvPr id="4" name="Content Placeholder 2">
            <a:extLst>
              <a:ext uri="{FF2B5EF4-FFF2-40B4-BE49-F238E27FC236}">
                <a16:creationId xmlns:a16="http://schemas.microsoft.com/office/drawing/2014/main" id="{C619D92C-18DC-C0D1-F761-38BD493BE0F7}"/>
              </a:ext>
            </a:extLst>
          </p:cNvPr>
          <p:cNvSpPr>
            <a:spLocks noGrp="1"/>
          </p:cNvSpPr>
          <p:nvPr>
            <p:ph idx="1"/>
          </p:nvPr>
        </p:nvSpPr>
        <p:spPr>
          <a:xfrm>
            <a:off x="838199" y="1825625"/>
            <a:ext cx="11066929" cy="4871010"/>
          </a:xfrm>
        </p:spPr>
        <p:txBody>
          <a:bodyPr>
            <a:normAutofit/>
          </a:bodyPr>
          <a:lstStyle/>
          <a:p>
            <a:pPr>
              <a:buClr>
                <a:schemeClr val="tx1"/>
              </a:buClr>
            </a:pPr>
            <a:r>
              <a:rPr lang="en-US" sz="3200" dirty="0">
                <a:solidFill>
                  <a:schemeClr val="tx1"/>
                </a:solidFill>
              </a:rPr>
              <a:t>Suppose a survey is conducted on a sensitive dataset and concludes that “most Aggies like Reveille”</a:t>
            </a:r>
          </a:p>
          <a:p>
            <a:pPr>
              <a:buClr>
                <a:schemeClr val="tx1"/>
              </a:buClr>
            </a:pPr>
            <a:endParaRPr lang="en-US" sz="3200" dirty="0"/>
          </a:p>
          <a:p>
            <a:pPr>
              <a:buClr>
                <a:schemeClr val="tx1"/>
              </a:buClr>
            </a:pPr>
            <a:r>
              <a:rPr lang="en-US" sz="3200" dirty="0">
                <a:solidFill>
                  <a:schemeClr val="tx1"/>
                </a:solidFill>
              </a:rPr>
              <a:t>Alice is a known Aggie, and so a data analyst infers that Alice is more likely to be a dog owner and asks for higher apartment cleaning rates</a:t>
            </a:r>
          </a:p>
          <a:p>
            <a:pPr>
              <a:buClr>
                <a:schemeClr val="tx1"/>
              </a:buClr>
            </a:pPr>
            <a:endParaRPr lang="en-US" sz="3200" dirty="0"/>
          </a:p>
          <a:p>
            <a:pPr>
              <a:buClr>
                <a:schemeClr val="tx1"/>
              </a:buClr>
            </a:pPr>
            <a:r>
              <a:rPr lang="en-US" sz="3200" dirty="0">
                <a:solidFill>
                  <a:srgbClr val="FF0000"/>
                </a:solidFill>
              </a:rPr>
              <a:t>Was Alice’s privacy violated by this study?</a:t>
            </a:r>
          </a:p>
        </p:txBody>
      </p:sp>
    </p:spTree>
    <p:extLst>
      <p:ext uri="{BB962C8B-B14F-4D97-AF65-F5344CB8AC3E}">
        <p14:creationId xmlns:p14="http://schemas.microsoft.com/office/powerpoint/2010/main" val="24171316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8D89-2FD2-37B7-6EF0-6329A9F75CA4}"/>
              </a:ext>
            </a:extLst>
          </p:cNvPr>
          <p:cNvSpPr>
            <a:spLocks noGrp="1"/>
          </p:cNvSpPr>
          <p:nvPr>
            <p:ph type="title"/>
          </p:nvPr>
        </p:nvSpPr>
        <p:spPr>
          <a:xfrm>
            <a:off x="838200" y="365125"/>
            <a:ext cx="10515600" cy="1325563"/>
          </a:xfrm>
        </p:spPr>
        <p:txBody>
          <a:bodyPr/>
          <a:lstStyle/>
          <a:p>
            <a:r>
              <a:rPr lang="en-US" dirty="0">
                <a:solidFill>
                  <a:srgbClr val="C00000"/>
                </a:solidFill>
              </a:rPr>
              <a:t>Possible Notion for Privacy #2</a:t>
            </a:r>
          </a:p>
        </p:txBody>
      </p:sp>
      <p:sp>
        <p:nvSpPr>
          <p:cNvPr id="4" name="Content Placeholder 2">
            <a:extLst>
              <a:ext uri="{FF2B5EF4-FFF2-40B4-BE49-F238E27FC236}">
                <a16:creationId xmlns:a16="http://schemas.microsoft.com/office/drawing/2014/main" id="{C619D92C-18DC-C0D1-F761-38BD493BE0F7}"/>
              </a:ext>
            </a:extLst>
          </p:cNvPr>
          <p:cNvSpPr>
            <a:spLocks noGrp="1"/>
          </p:cNvSpPr>
          <p:nvPr>
            <p:ph idx="1"/>
          </p:nvPr>
        </p:nvSpPr>
        <p:spPr>
          <a:xfrm>
            <a:off x="838199" y="1825625"/>
            <a:ext cx="11066929" cy="4871010"/>
          </a:xfrm>
        </p:spPr>
        <p:txBody>
          <a:bodyPr>
            <a:normAutofit/>
          </a:bodyPr>
          <a:lstStyle/>
          <a:p>
            <a:pPr>
              <a:buClr>
                <a:schemeClr val="tx1"/>
              </a:buClr>
            </a:pPr>
            <a:r>
              <a:rPr lang="en-US" sz="3200" dirty="0">
                <a:solidFill>
                  <a:schemeClr val="tx1"/>
                </a:solidFill>
              </a:rPr>
              <a:t>“A study is private…if the data analyst gains </a:t>
            </a:r>
            <a:r>
              <a:rPr lang="en-US" sz="3200" i="1" dirty="0">
                <a:solidFill>
                  <a:srgbClr val="FF0000"/>
                </a:solidFill>
              </a:rPr>
              <a:t>almost no additional information</a:t>
            </a:r>
            <a:r>
              <a:rPr lang="en-US" sz="3200" dirty="0">
                <a:solidFill>
                  <a:schemeClr val="tx1"/>
                </a:solidFill>
              </a:rPr>
              <a:t> about Alice from the study than if the same study was performed </a:t>
            </a:r>
            <a:r>
              <a:rPr lang="en-US" sz="3200" i="1" dirty="0">
                <a:solidFill>
                  <a:srgbClr val="FF0000"/>
                </a:solidFill>
              </a:rPr>
              <a:t>without Alice’s data</a:t>
            </a:r>
            <a:r>
              <a:rPr lang="en-US" sz="3200" dirty="0">
                <a:solidFill>
                  <a:schemeClr val="tx1"/>
                </a:solidFill>
              </a:rPr>
              <a:t>”</a:t>
            </a:r>
            <a:endParaRPr lang="en-US" sz="3200" dirty="0">
              <a:solidFill>
                <a:srgbClr val="FF0000"/>
              </a:solidFill>
            </a:endParaRPr>
          </a:p>
        </p:txBody>
      </p:sp>
      <p:pic>
        <p:nvPicPr>
          <p:cNvPr id="3" name="Picture 2">
            <a:extLst>
              <a:ext uri="{FF2B5EF4-FFF2-40B4-BE49-F238E27FC236}">
                <a16:creationId xmlns:a16="http://schemas.microsoft.com/office/drawing/2014/main" id="{B1BFC1C3-4AB5-D857-4920-9C0F7EB62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58" y="3751975"/>
            <a:ext cx="1121335" cy="2099085"/>
          </a:xfrm>
          <a:prstGeom prst="rect">
            <a:avLst/>
          </a:prstGeom>
        </p:spPr>
      </p:pic>
      <p:pic>
        <p:nvPicPr>
          <p:cNvPr id="5" name="Picture 4" descr="51,700+ Database Illustrations, Royalty-Free Vector Graphics &amp; Clip Art -  iStock | Data icon, Big data, Infographic">
            <a:extLst>
              <a:ext uri="{FF2B5EF4-FFF2-40B4-BE49-F238E27FC236}">
                <a16:creationId xmlns:a16="http://schemas.microsoft.com/office/drawing/2014/main" id="{0324A769-8455-F55B-9648-BF85B1042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1659" y="3707935"/>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42CB6717-5C9C-17A3-3797-C1143101E18E}"/>
              </a:ext>
            </a:extLst>
          </p:cNvPr>
          <p:cNvCxnSpPr/>
          <p:nvPr/>
        </p:nvCxnSpPr>
        <p:spPr>
          <a:xfrm>
            <a:off x="1764593" y="4825767"/>
            <a:ext cx="1518407"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8" name="Picture 7" descr="51,700+ Database Illustrations, Royalty-Free Vector Graphics &amp; Clip Art -  iStock | Data icon, Big data, Infographic">
            <a:extLst>
              <a:ext uri="{FF2B5EF4-FFF2-40B4-BE49-F238E27FC236}">
                <a16:creationId xmlns:a16="http://schemas.microsoft.com/office/drawing/2014/main" id="{67A3919E-0481-0479-1DBE-3A43B511E8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7042" y="3707935"/>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49B0EE23-55F8-630F-10E7-C59F644B12ED}"/>
              </a:ext>
            </a:extLst>
          </p:cNvPr>
          <p:cNvCxnSpPr/>
          <p:nvPr/>
        </p:nvCxnSpPr>
        <p:spPr>
          <a:xfrm>
            <a:off x="7999976" y="4825767"/>
            <a:ext cx="1518407"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1" name="Picture 10">
            <a:extLst>
              <a:ext uri="{FF2B5EF4-FFF2-40B4-BE49-F238E27FC236}">
                <a16:creationId xmlns:a16="http://schemas.microsoft.com/office/drawing/2014/main" id="{F8EB04F8-B458-2F0D-6331-B354FA1B8E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1850" y="3608485"/>
            <a:ext cx="1176785" cy="2287787"/>
          </a:xfrm>
          <a:prstGeom prst="rect">
            <a:avLst/>
          </a:prstGeom>
        </p:spPr>
      </p:pic>
    </p:spTree>
    <p:extLst>
      <p:ext uri="{BB962C8B-B14F-4D97-AF65-F5344CB8AC3E}">
        <p14:creationId xmlns:p14="http://schemas.microsoft.com/office/powerpoint/2010/main" val="32168214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8D89-2FD2-37B7-6EF0-6329A9F75CA4}"/>
              </a:ext>
            </a:extLst>
          </p:cNvPr>
          <p:cNvSpPr>
            <a:spLocks noGrp="1"/>
          </p:cNvSpPr>
          <p:nvPr>
            <p:ph type="title"/>
          </p:nvPr>
        </p:nvSpPr>
        <p:spPr>
          <a:xfrm>
            <a:off x="838200" y="365125"/>
            <a:ext cx="10515600" cy="1325563"/>
          </a:xfrm>
        </p:spPr>
        <p:txBody>
          <a:bodyPr/>
          <a:lstStyle/>
          <a:p>
            <a:r>
              <a:rPr lang="en-US" dirty="0">
                <a:solidFill>
                  <a:srgbClr val="C00000"/>
                </a:solidFill>
              </a:rPr>
              <a:t>Possible Notion for Privacy #2</a:t>
            </a:r>
          </a:p>
        </p:txBody>
      </p:sp>
      <p:sp>
        <p:nvSpPr>
          <p:cNvPr id="4" name="Content Placeholder 2">
            <a:extLst>
              <a:ext uri="{FF2B5EF4-FFF2-40B4-BE49-F238E27FC236}">
                <a16:creationId xmlns:a16="http://schemas.microsoft.com/office/drawing/2014/main" id="{C619D92C-18DC-C0D1-F761-38BD493BE0F7}"/>
              </a:ext>
            </a:extLst>
          </p:cNvPr>
          <p:cNvSpPr>
            <a:spLocks noGrp="1"/>
          </p:cNvSpPr>
          <p:nvPr>
            <p:ph idx="1"/>
          </p:nvPr>
        </p:nvSpPr>
        <p:spPr>
          <a:xfrm>
            <a:off x="838199" y="1825625"/>
            <a:ext cx="11066929" cy="4871010"/>
          </a:xfrm>
        </p:spPr>
        <p:txBody>
          <a:bodyPr>
            <a:normAutofit/>
          </a:bodyPr>
          <a:lstStyle/>
          <a:p>
            <a:pPr>
              <a:buClr>
                <a:schemeClr val="tx1"/>
              </a:buClr>
            </a:pPr>
            <a:r>
              <a:rPr lang="en-US" sz="3200" dirty="0">
                <a:solidFill>
                  <a:srgbClr val="00B050"/>
                </a:solidFill>
              </a:rPr>
              <a:t>Stability</a:t>
            </a:r>
            <a:r>
              <a:rPr lang="en-US" sz="3200" dirty="0">
                <a:solidFill>
                  <a:schemeClr val="tx1"/>
                </a:solidFill>
              </a:rPr>
              <a:t>: the data analyst reaches roughly similar conclusions if any individual data point is replaced by another data point of the population</a:t>
            </a:r>
            <a:endParaRPr lang="en-US" sz="3200" dirty="0">
              <a:solidFill>
                <a:srgbClr val="FF0000"/>
              </a:solidFill>
            </a:endParaRPr>
          </a:p>
        </p:txBody>
      </p:sp>
      <p:pic>
        <p:nvPicPr>
          <p:cNvPr id="3" name="Picture 2">
            <a:extLst>
              <a:ext uri="{FF2B5EF4-FFF2-40B4-BE49-F238E27FC236}">
                <a16:creationId xmlns:a16="http://schemas.microsoft.com/office/drawing/2014/main" id="{B1BFC1C3-4AB5-D857-4920-9C0F7EB62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610" y="3152189"/>
            <a:ext cx="931178" cy="1743120"/>
          </a:xfrm>
          <a:prstGeom prst="rect">
            <a:avLst/>
          </a:prstGeom>
        </p:spPr>
      </p:pic>
      <p:pic>
        <p:nvPicPr>
          <p:cNvPr id="5" name="Picture 4" descr="51,700+ Database Illustrations, Royalty-Free Vector Graphics &amp; Clip Art -  iStock | Data icon, Big data, Infographic">
            <a:extLst>
              <a:ext uri="{FF2B5EF4-FFF2-40B4-BE49-F238E27FC236}">
                <a16:creationId xmlns:a16="http://schemas.microsoft.com/office/drawing/2014/main" id="{0324A769-8455-F55B-9648-BF85B1042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0710" y="4058638"/>
            <a:ext cx="1673341" cy="167334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42CB6717-5C9C-17A3-3797-C1143101E18E}"/>
              </a:ext>
            </a:extLst>
          </p:cNvPr>
          <p:cNvCxnSpPr>
            <a:cxnSpLocks/>
            <a:stCxn id="3" idx="3"/>
            <a:endCxn id="5" idx="1"/>
          </p:cNvCxnSpPr>
          <p:nvPr/>
        </p:nvCxnSpPr>
        <p:spPr>
          <a:xfrm>
            <a:off x="1303788" y="4023749"/>
            <a:ext cx="1966922" cy="87156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49B0EE23-55F8-630F-10E7-C59F644B12ED}"/>
              </a:ext>
            </a:extLst>
          </p:cNvPr>
          <p:cNvCxnSpPr>
            <a:cxnSpLocks/>
            <a:stCxn id="11" idx="3"/>
            <a:endCxn id="5" idx="1"/>
          </p:cNvCxnSpPr>
          <p:nvPr/>
        </p:nvCxnSpPr>
        <p:spPr>
          <a:xfrm flipV="1">
            <a:off x="1355842" y="4895309"/>
            <a:ext cx="1914868" cy="95575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1" name="Picture 10">
            <a:extLst>
              <a:ext uri="{FF2B5EF4-FFF2-40B4-BE49-F238E27FC236}">
                <a16:creationId xmlns:a16="http://schemas.microsoft.com/office/drawing/2014/main" id="{F8EB04F8-B458-2F0D-6331-B354FA1B8E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610" y="4895308"/>
            <a:ext cx="983232" cy="1911501"/>
          </a:xfrm>
          <a:prstGeom prst="rect">
            <a:avLst/>
          </a:prstGeom>
        </p:spPr>
      </p:pic>
      <p:cxnSp>
        <p:nvCxnSpPr>
          <p:cNvPr id="15" name="Straight Arrow Connector 14">
            <a:extLst>
              <a:ext uri="{FF2B5EF4-FFF2-40B4-BE49-F238E27FC236}">
                <a16:creationId xmlns:a16="http://schemas.microsoft.com/office/drawing/2014/main" id="{8317A08A-201D-7D6F-7EC9-231E7E8C62A7}"/>
              </a:ext>
            </a:extLst>
          </p:cNvPr>
          <p:cNvCxnSpPr>
            <a:cxnSpLocks/>
            <a:stCxn id="5" idx="3"/>
            <a:endCxn id="7172" idx="1"/>
          </p:cNvCxnSpPr>
          <p:nvPr/>
        </p:nvCxnSpPr>
        <p:spPr>
          <a:xfrm flipV="1">
            <a:off x="4944051" y="4895308"/>
            <a:ext cx="1564519" cy="1"/>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8" name="Picture 6" descr="detective-clipart-detective_clipart | Walnut Creek Library Foundation">
            <a:extLst>
              <a:ext uri="{FF2B5EF4-FFF2-40B4-BE49-F238E27FC236}">
                <a16:creationId xmlns:a16="http://schemas.microsoft.com/office/drawing/2014/main" id="{AA7B776E-D323-0307-4D9D-B03C926E18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2323" y="3823745"/>
            <a:ext cx="1707669" cy="21431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lgorithm - Free computer icons">
            <a:extLst>
              <a:ext uri="{FF2B5EF4-FFF2-40B4-BE49-F238E27FC236}">
                <a16:creationId xmlns:a16="http://schemas.microsoft.com/office/drawing/2014/main" id="{3E15BA7F-DDD1-DF99-EB49-9D3C7124F5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08570" y="4094124"/>
            <a:ext cx="1602368" cy="1602368"/>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10AD3BE3-4029-6D23-3E88-D9D9F7295244}"/>
              </a:ext>
            </a:extLst>
          </p:cNvPr>
          <p:cNvCxnSpPr>
            <a:cxnSpLocks/>
            <a:stCxn id="7172" idx="3"/>
            <a:endCxn id="18" idx="1"/>
          </p:cNvCxnSpPr>
          <p:nvPr/>
        </p:nvCxnSpPr>
        <p:spPr>
          <a:xfrm>
            <a:off x="8110938" y="4895308"/>
            <a:ext cx="1871385"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492840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Differential Privacy</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1325563"/>
              </a:xfrm>
            </p:spPr>
            <p:txBody>
              <a:bodyPr>
                <a:noAutofit/>
              </a:bodyPr>
              <a:lstStyle/>
              <a:p>
                <a:pPr>
                  <a:buClr>
                    <a:schemeClr val="tx1"/>
                  </a:buClr>
                </a:pPr>
                <a:r>
                  <a:rPr lang="en-US" sz="3200" dirty="0">
                    <a:solidFill>
                      <a:srgbClr val="7030A0"/>
                    </a:solidFill>
                  </a:rPr>
                  <a:t>[DMNS06]</a:t>
                </a:r>
                <a:r>
                  <a:rPr lang="en-US" sz="3200" dirty="0"/>
                  <a:t> Given </a:t>
                </a:r>
                <a14:m>
                  <m:oMath xmlns:m="http://schemas.openxmlformats.org/officeDocument/2006/math">
                    <m:r>
                      <a:rPr lang="en-US" sz="3200" i="1">
                        <a:solidFill>
                          <a:srgbClr val="C00000"/>
                        </a:solidFill>
                        <a:latin typeface="Cambria Math" panose="02040503050406030204" pitchFamily="18" charset="0"/>
                      </a:rPr>
                      <m:t>𝜀</m:t>
                    </m:r>
                    <m:r>
                      <a:rPr lang="en-US" sz="3200" i="1">
                        <a:solidFill>
                          <a:srgbClr val="C00000"/>
                        </a:solidFill>
                        <a:latin typeface="Cambria Math" panose="02040503050406030204" pitchFamily="18" charset="0"/>
                      </a:rPr>
                      <m:t>&gt;0 </m:t>
                    </m:r>
                  </m:oMath>
                </a14:m>
                <a:r>
                  <a:rPr lang="en-US" sz="3200" dirty="0"/>
                  <a:t>and </a:t>
                </a:r>
                <a14:m>
                  <m:oMath xmlns:m="http://schemas.openxmlformats.org/officeDocument/2006/math">
                    <m:r>
                      <a:rPr lang="en-US" sz="3200" i="1">
                        <a:solidFill>
                          <a:srgbClr val="C00000"/>
                        </a:solidFill>
                        <a:latin typeface="Cambria Math" panose="02040503050406030204" pitchFamily="18" charset="0"/>
                      </a:rPr>
                      <m:t>𝛿</m:t>
                    </m:r>
                    <m:r>
                      <a:rPr lang="en-US" sz="3200" i="1">
                        <a:solidFill>
                          <a:srgbClr val="C00000"/>
                        </a:solidFill>
                        <a:latin typeface="Cambria Math" panose="02040503050406030204" pitchFamily="18" charset="0"/>
                      </a:rPr>
                      <m:t>∈</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0,1</m:t>
                        </m:r>
                      </m:e>
                    </m:d>
                  </m:oMath>
                </a14:m>
                <a:r>
                  <a:rPr lang="en-US" sz="3200" dirty="0"/>
                  <a:t>, a randomized algorithm </a:t>
                </a:r>
                <a14:m>
                  <m:oMath xmlns:m="http://schemas.openxmlformats.org/officeDocument/2006/math">
                    <m:r>
                      <a:rPr lang="en-US" sz="3200" i="1">
                        <a:solidFill>
                          <a:srgbClr val="C00000"/>
                        </a:solidFill>
                        <a:latin typeface="Cambria Math" panose="02040503050406030204" pitchFamily="18" charset="0"/>
                      </a:rPr>
                      <m:t>𝐴</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𝑈</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𝑌</m:t>
                    </m:r>
                  </m:oMath>
                </a14:m>
                <a:r>
                  <a:rPr lang="en-US" sz="3200" dirty="0"/>
                  <a:t> is </a:t>
                </a:r>
                <a14:m>
                  <m:oMath xmlns:m="http://schemas.openxmlformats.org/officeDocument/2006/math">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𝜀</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𝛿</m:t>
                    </m:r>
                    <m:r>
                      <a:rPr lang="en-US" sz="3200" i="1">
                        <a:solidFill>
                          <a:srgbClr val="C00000"/>
                        </a:solidFill>
                        <a:latin typeface="Cambria Math" panose="02040503050406030204" pitchFamily="18" charset="0"/>
                      </a:rPr>
                      <m:t>)</m:t>
                    </m:r>
                  </m:oMath>
                </a14:m>
                <a:r>
                  <a:rPr lang="en-US" sz="3200" dirty="0"/>
                  <a:t>-differentially private if, for every neighboring frequency vectors </a:t>
                </a:r>
                <a14:m>
                  <m:oMath xmlns:m="http://schemas.openxmlformats.org/officeDocument/2006/math">
                    <m:r>
                      <a:rPr lang="en-US" sz="3200" i="1">
                        <a:solidFill>
                          <a:srgbClr val="C00000"/>
                        </a:solidFill>
                        <a:latin typeface="Cambria Math" panose="02040503050406030204" pitchFamily="18" charset="0"/>
                      </a:rPr>
                      <m:t>𝑓</m:t>
                    </m:r>
                  </m:oMath>
                </a14:m>
                <a:r>
                  <a:rPr lang="en-US" sz="3200" dirty="0"/>
                  <a:t> and </a:t>
                </a:r>
                <a14:m>
                  <m:oMath xmlns:m="http://schemas.openxmlformats.org/officeDocument/2006/math">
                    <m:r>
                      <a:rPr lang="en-US" sz="3200" i="1">
                        <a:solidFill>
                          <a:srgbClr val="C00000"/>
                        </a:solidFill>
                        <a:latin typeface="Cambria Math" panose="02040503050406030204" pitchFamily="18" charset="0"/>
                      </a:rPr>
                      <m:t>𝑓</m:t>
                    </m:r>
                    <m:r>
                      <a:rPr lang="en-US" sz="3200">
                        <a:solidFill>
                          <a:srgbClr val="C00000"/>
                        </a:solidFill>
                        <a:latin typeface="Cambria Math" panose="02040503050406030204" pitchFamily="18" charset="0"/>
                      </a:rPr>
                      <m:t>′</m:t>
                    </m:r>
                  </m:oMath>
                </a14:m>
                <a:r>
                  <a:rPr lang="en-US" sz="3200" dirty="0"/>
                  <a:t> and for all </a:t>
                </a:r>
                <a14:m>
                  <m:oMath xmlns:m="http://schemas.openxmlformats.org/officeDocument/2006/math">
                    <m:r>
                      <a:rPr lang="en-US" sz="3200" i="1">
                        <a:solidFill>
                          <a:srgbClr val="C00000"/>
                        </a:solidFill>
                        <a:latin typeface="Cambria Math" panose="02040503050406030204" pitchFamily="18" charset="0"/>
                      </a:rPr>
                      <m:t>𝐸</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𝑌</m:t>
                    </m:r>
                  </m:oMath>
                </a14:m>
                <a:r>
                  <a:rPr lang="en-US" sz="3200" dirty="0"/>
                  <a:t>,</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1325563"/>
              </a:xfrm>
              <a:blipFill>
                <a:blip r:embed="rId3"/>
                <a:stretch>
                  <a:fillRect l="-1369" t="-9174" b="-54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106110-DC86-2970-71E6-6FD1BE53A9F7}"/>
                  </a:ext>
                </a:extLst>
              </p:cNvPr>
              <p:cNvSpPr txBox="1"/>
              <p:nvPr/>
            </p:nvSpPr>
            <p:spPr>
              <a:xfrm>
                <a:off x="2039470" y="3414426"/>
                <a:ext cx="811305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𝑓</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𝑒</m:t>
                          </m:r>
                        </m:e>
                        <m:sup>
                          <m:r>
                            <a:rPr lang="en-US" sz="3200" b="0" i="1" smtClean="0">
                              <a:solidFill>
                                <a:srgbClr val="C00000"/>
                              </a:solidFill>
                              <a:latin typeface="Cambria Math" panose="02040503050406030204" pitchFamily="18" charset="0"/>
                            </a:rPr>
                            <m:t>𝜀</m:t>
                          </m:r>
                        </m:sup>
                      </m:sSup>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𝑓</m:t>
                                  </m:r>
                                </m:e>
                                <m:sup>
                                  <m:r>
                                    <a:rPr lang="en-US" sz="3200" b="0" i="1" smtClean="0">
                                      <a:solidFill>
                                        <a:srgbClr val="C00000"/>
                                      </a:solidFill>
                                      <a:latin typeface="Cambria Math" panose="02040503050406030204" pitchFamily="18" charset="0"/>
                                    </a:rPr>
                                    <m:t>′</m:t>
                                  </m:r>
                                </m:sup>
                              </m:sSup>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𝛿</m:t>
                      </m:r>
                    </m:oMath>
                  </m:oMathPara>
                </a14:m>
                <a:endParaRPr lang="en-US" sz="3200" i="1" dirty="0"/>
              </a:p>
            </p:txBody>
          </p:sp>
        </mc:Choice>
        <mc:Fallback xmlns="">
          <p:sp>
            <p:nvSpPr>
              <p:cNvPr id="6" name="TextBox 5">
                <a:extLst>
                  <a:ext uri="{FF2B5EF4-FFF2-40B4-BE49-F238E27FC236}">
                    <a16:creationId xmlns:a16="http://schemas.microsoft.com/office/drawing/2014/main" id="{05106110-DC86-2970-71E6-6FD1BE53A9F7}"/>
                  </a:ext>
                </a:extLst>
              </p:cNvPr>
              <p:cNvSpPr txBox="1">
                <a:spLocks noRot="1" noChangeAspect="1" noMove="1" noResize="1" noEditPoints="1" noAdjustHandles="1" noChangeArrowheads="1" noChangeShapeType="1" noTextEdit="1"/>
              </p:cNvSpPr>
              <p:nvPr/>
            </p:nvSpPr>
            <p:spPr>
              <a:xfrm>
                <a:off x="2039470" y="3414426"/>
                <a:ext cx="8113059"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2D7605-326C-B9CF-1D08-12A96ADC35A9}"/>
                  </a:ext>
                </a:extLst>
              </p:cNvPr>
              <p:cNvSpPr txBox="1"/>
              <p:nvPr/>
            </p:nvSpPr>
            <p:spPr>
              <a:xfrm>
                <a:off x="419099" y="4811540"/>
                <a:ext cx="113538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0" i="1" smtClean="0">
                          <a:solidFill>
                            <a:srgbClr val="C00000"/>
                          </a:solidFill>
                          <a:latin typeface="Cambria Math" panose="02040503050406030204" pitchFamily="18" charset="0"/>
                        </a:rPr>
                        <m:t>𝐴</m:t>
                      </m:r>
                      <m:d>
                        <m:dPr>
                          <m:ctrlPr>
                            <a:rPr lang="en-US" sz="8000" b="0" i="1" smtClean="0">
                              <a:solidFill>
                                <a:srgbClr val="C00000"/>
                              </a:solidFill>
                              <a:latin typeface="Cambria Math" panose="02040503050406030204" pitchFamily="18" charset="0"/>
                            </a:rPr>
                          </m:ctrlPr>
                        </m:dPr>
                        <m:e>
                          <m:r>
                            <a:rPr lang="en-US" sz="8000" b="0" i="1" smtClean="0">
                              <a:solidFill>
                                <a:srgbClr val="C00000"/>
                              </a:solidFill>
                              <a:latin typeface="Cambria Math" panose="02040503050406030204" pitchFamily="18" charset="0"/>
                            </a:rPr>
                            <m:t>               </m:t>
                          </m:r>
                        </m:e>
                      </m:d>
                      <m:r>
                        <a:rPr lang="en-US" sz="8000" i="1">
                          <a:solidFill>
                            <a:srgbClr val="C00000"/>
                          </a:solidFill>
                          <a:latin typeface="Cambria Math" panose="02040503050406030204" pitchFamily="18" charset="0"/>
                        </a:rPr>
                        <m:t>≈</m:t>
                      </m:r>
                      <m:r>
                        <a:rPr lang="en-US" sz="8000" i="1">
                          <a:solidFill>
                            <a:srgbClr val="C00000"/>
                          </a:solidFill>
                          <a:latin typeface="Cambria Math" panose="02040503050406030204" pitchFamily="18" charset="0"/>
                        </a:rPr>
                        <m:t>𝐴</m:t>
                      </m:r>
                      <m:d>
                        <m:dPr>
                          <m:ctrlPr>
                            <a:rPr lang="en-US" sz="8000" i="1">
                              <a:solidFill>
                                <a:srgbClr val="C00000"/>
                              </a:solidFill>
                              <a:latin typeface="Cambria Math" panose="02040503050406030204" pitchFamily="18" charset="0"/>
                            </a:rPr>
                          </m:ctrlPr>
                        </m:dPr>
                        <m:e>
                          <m:r>
                            <a:rPr lang="en-US" sz="8000" i="1">
                              <a:solidFill>
                                <a:srgbClr val="C00000"/>
                              </a:solidFill>
                              <a:latin typeface="Cambria Math" panose="02040503050406030204" pitchFamily="18" charset="0"/>
                            </a:rPr>
                            <m:t>             </m:t>
                          </m:r>
                          <m:r>
                            <a:rPr lang="en-US" sz="8000" i="1" smtClean="0">
                              <a:solidFill>
                                <a:srgbClr val="C00000"/>
                              </a:solidFill>
                              <a:latin typeface="Cambria Math" panose="02040503050406030204" pitchFamily="18" charset="0"/>
                            </a:rPr>
                            <m:t> </m:t>
                          </m:r>
                          <m:r>
                            <a:rPr lang="en-US" sz="8000" i="1">
                              <a:solidFill>
                                <a:srgbClr val="C00000"/>
                              </a:solidFill>
                              <a:latin typeface="Cambria Math" panose="02040503050406030204" pitchFamily="18" charset="0"/>
                            </a:rPr>
                            <m:t> </m:t>
                          </m:r>
                        </m:e>
                      </m:d>
                    </m:oMath>
                  </m:oMathPara>
                </a14:m>
                <a:endParaRPr lang="en-US" sz="8000" dirty="0"/>
              </a:p>
            </p:txBody>
          </p:sp>
        </mc:Choice>
        <mc:Fallback xmlns="">
          <p:sp>
            <p:nvSpPr>
              <p:cNvPr id="4" name="TextBox 3">
                <a:extLst>
                  <a:ext uri="{FF2B5EF4-FFF2-40B4-BE49-F238E27FC236}">
                    <a16:creationId xmlns:a16="http://schemas.microsoft.com/office/drawing/2014/main" id="{D12D7605-326C-B9CF-1D08-12A96ADC35A9}"/>
                  </a:ext>
                </a:extLst>
              </p:cNvPr>
              <p:cNvSpPr txBox="1">
                <a:spLocks noRot="1" noChangeAspect="1" noMove="1" noResize="1" noEditPoints="1" noAdjustHandles="1" noChangeArrowheads="1" noChangeShapeType="1" noTextEdit="1"/>
              </p:cNvSpPr>
              <p:nvPr/>
            </p:nvSpPr>
            <p:spPr>
              <a:xfrm>
                <a:off x="419099" y="4811540"/>
                <a:ext cx="11353800" cy="1323439"/>
              </a:xfrm>
              <a:prstGeom prst="rect">
                <a:avLst/>
              </a:prstGeom>
              <a:blipFill>
                <a:blip r:embed="rId6"/>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012F46F-3E33-F607-244B-C989DDF5CF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3911" y="4688992"/>
            <a:ext cx="839248" cy="1571032"/>
          </a:xfrm>
          <a:prstGeom prst="rect">
            <a:avLst/>
          </a:prstGeom>
        </p:spPr>
      </p:pic>
      <p:pic>
        <p:nvPicPr>
          <p:cNvPr id="10" name="Picture 9">
            <a:extLst>
              <a:ext uri="{FF2B5EF4-FFF2-40B4-BE49-F238E27FC236}">
                <a16:creationId xmlns:a16="http://schemas.microsoft.com/office/drawing/2014/main" id="{78119EAB-42C0-ACD0-92F7-C5E19438EB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29338" y="4575870"/>
            <a:ext cx="927876" cy="1803883"/>
          </a:xfrm>
          <a:prstGeom prst="rect">
            <a:avLst/>
          </a:prstGeom>
        </p:spPr>
      </p:pic>
      <p:pic>
        <p:nvPicPr>
          <p:cNvPr id="12" name="Picture 11">
            <a:extLst>
              <a:ext uri="{FF2B5EF4-FFF2-40B4-BE49-F238E27FC236}">
                <a16:creationId xmlns:a16="http://schemas.microsoft.com/office/drawing/2014/main" id="{BC21EC0E-C239-569F-05AA-0E349989D9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33393" y="4626549"/>
            <a:ext cx="927876" cy="1636137"/>
          </a:xfrm>
          <a:prstGeom prst="rect">
            <a:avLst/>
          </a:prstGeom>
        </p:spPr>
      </p:pic>
      <p:pic>
        <p:nvPicPr>
          <p:cNvPr id="13" name="Picture 12">
            <a:extLst>
              <a:ext uri="{FF2B5EF4-FFF2-40B4-BE49-F238E27FC236}">
                <a16:creationId xmlns:a16="http://schemas.microsoft.com/office/drawing/2014/main" id="{AB4B1481-5582-1114-61C0-C9FA5B082E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3597" y="4688992"/>
            <a:ext cx="839248" cy="1571032"/>
          </a:xfrm>
          <a:prstGeom prst="rect">
            <a:avLst/>
          </a:prstGeom>
        </p:spPr>
      </p:pic>
      <p:pic>
        <p:nvPicPr>
          <p:cNvPr id="17" name="Picture 16">
            <a:extLst>
              <a:ext uri="{FF2B5EF4-FFF2-40B4-BE49-F238E27FC236}">
                <a16:creationId xmlns:a16="http://schemas.microsoft.com/office/drawing/2014/main" id="{5F9EDE6D-58FA-1653-F062-0EA7B4853C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61928" y="4575870"/>
            <a:ext cx="927876" cy="1803883"/>
          </a:xfrm>
          <a:prstGeom prst="rect">
            <a:avLst/>
          </a:prstGeom>
        </p:spPr>
      </p:pic>
      <p:pic>
        <p:nvPicPr>
          <p:cNvPr id="21" name="Picture 20">
            <a:extLst>
              <a:ext uri="{FF2B5EF4-FFF2-40B4-BE49-F238E27FC236}">
                <a16:creationId xmlns:a16="http://schemas.microsoft.com/office/drawing/2014/main" id="{BE679284-A918-37F2-95E3-63743A74E4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78887" y="4659101"/>
            <a:ext cx="1102068" cy="1571032"/>
          </a:xfrm>
          <a:prstGeom prst="rect">
            <a:avLst/>
          </a:prstGeom>
        </p:spPr>
      </p:pic>
    </p:spTree>
    <p:extLst>
      <p:ext uri="{BB962C8B-B14F-4D97-AF65-F5344CB8AC3E}">
        <p14:creationId xmlns:p14="http://schemas.microsoft.com/office/powerpoint/2010/main" val="19177656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BAEBCAF-62A1-DCEC-691F-CC0AE7B0C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610" y="3152189"/>
            <a:ext cx="931178" cy="1743120"/>
          </a:xfrm>
          <a:prstGeom prst="rect">
            <a:avLst/>
          </a:prstGeom>
        </p:spPr>
      </p:pic>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Differential Privacy</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1325563"/>
              </a:xfrm>
            </p:spPr>
            <p:txBody>
              <a:bodyPr>
                <a:noAutofit/>
              </a:bodyPr>
              <a:lstStyle/>
              <a:p>
                <a:pPr>
                  <a:buClr>
                    <a:schemeClr val="tx1"/>
                  </a:buClr>
                </a:pPr>
                <a:r>
                  <a:rPr lang="en-US" sz="3200" dirty="0">
                    <a:solidFill>
                      <a:srgbClr val="7030A0"/>
                    </a:solidFill>
                  </a:rPr>
                  <a:t>[DMNS06]</a:t>
                </a:r>
                <a:r>
                  <a:rPr lang="en-US" sz="3200" dirty="0"/>
                  <a:t> Given </a:t>
                </a:r>
                <a14:m>
                  <m:oMath xmlns:m="http://schemas.openxmlformats.org/officeDocument/2006/math">
                    <m:r>
                      <a:rPr lang="en-US" sz="3200" i="1">
                        <a:solidFill>
                          <a:srgbClr val="C00000"/>
                        </a:solidFill>
                        <a:latin typeface="Cambria Math" panose="02040503050406030204" pitchFamily="18" charset="0"/>
                      </a:rPr>
                      <m:t>𝜀</m:t>
                    </m:r>
                    <m:r>
                      <a:rPr lang="en-US" sz="3200" i="1">
                        <a:solidFill>
                          <a:srgbClr val="C00000"/>
                        </a:solidFill>
                        <a:latin typeface="Cambria Math" panose="02040503050406030204" pitchFamily="18" charset="0"/>
                      </a:rPr>
                      <m:t>&gt;0 </m:t>
                    </m:r>
                  </m:oMath>
                </a14:m>
                <a:r>
                  <a:rPr lang="en-US" sz="3200" dirty="0"/>
                  <a:t>and </a:t>
                </a:r>
                <a14:m>
                  <m:oMath xmlns:m="http://schemas.openxmlformats.org/officeDocument/2006/math">
                    <m:r>
                      <a:rPr lang="en-US" sz="3200" i="1">
                        <a:solidFill>
                          <a:srgbClr val="C00000"/>
                        </a:solidFill>
                        <a:latin typeface="Cambria Math" panose="02040503050406030204" pitchFamily="18" charset="0"/>
                      </a:rPr>
                      <m:t>𝛿</m:t>
                    </m:r>
                    <m:r>
                      <a:rPr lang="en-US" sz="3200" i="1">
                        <a:solidFill>
                          <a:srgbClr val="C00000"/>
                        </a:solidFill>
                        <a:latin typeface="Cambria Math" panose="02040503050406030204" pitchFamily="18" charset="0"/>
                      </a:rPr>
                      <m:t>∈</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0,1</m:t>
                        </m:r>
                      </m:e>
                    </m:d>
                  </m:oMath>
                </a14:m>
                <a:r>
                  <a:rPr lang="en-US" sz="3200" dirty="0"/>
                  <a:t>, a randomized algorithm </a:t>
                </a:r>
                <a14:m>
                  <m:oMath xmlns:m="http://schemas.openxmlformats.org/officeDocument/2006/math">
                    <m:r>
                      <a:rPr lang="en-US" sz="3200" i="1">
                        <a:solidFill>
                          <a:srgbClr val="C00000"/>
                        </a:solidFill>
                        <a:latin typeface="Cambria Math" panose="02040503050406030204" pitchFamily="18" charset="0"/>
                      </a:rPr>
                      <m:t>𝐴</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𝑈</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𝑌</m:t>
                    </m:r>
                  </m:oMath>
                </a14:m>
                <a:r>
                  <a:rPr lang="en-US" sz="3200" dirty="0"/>
                  <a:t> is </a:t>
                </a:r>
                <a14:m>
                  <m:oMath xmlns:m="http://schemas.openxmlformats.org/officeDocument/2006/math">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𝜀</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𝛿</m:t>
                    </m:r>
                    <m:r>
                      <a:rPr lang="en-US" sz="3200" i="1">
                        <a:solidFill>
                          <a:srgbClr val="C00000"/>
                        </a:solidFill>
                        <a:latin typeface="Cambria Math" panose="02040503050406030204" pitchFamily="18" charset="0"/>
                      </a:rPr>
                      <m:t>)</m:t>
                    </m:r>
                  </m:oMath>
                </a14:m>
                <a:r>
                  <a:rPr lang="en-US" sz="3200" dirty="0"/>
                  <a:t>-differentially private if, for every neighboring frequency vectors </a:t>
                </a:r>
                <a14:m>
                  <m:oMath xmlns:m="http://schemas.openxmlformats.org/officeDocument/2006/math">
                    <m:r>
                      <a:rPr lang="en-US" sz="3200" i="1">
                        <a:solidFill>
                          <a:srgbClr val="C00000"/>
                        </a:solidFill>
                        <a:latin typeface="Cambria Math" panose="02040503050406030204" pitchFamily="18" charset="0"/>
                      </a:rPr>
                      <m:t>𝑓</m:t>
                    </m:r>
                  </m:oMath>
                </a14:m>
                <a:r>
                  <a:rPr lang="en-US" sz="3200" dirty="0"/>
                  <a:t> and </a:t>
                </a:r>
                <a14:m>
                  <m:oMath xmlns:m="http://schemas.openxmlformats.org/officeDocument/2006/math">
                    <m:r>
                      <a:rPr lang="en-US" sz="3200" i="1">
                        <a:solidFill>
                          <a:srgbClr val="C00000"/>
                        </a:solidFill>
                        <a:latin typeface="Cambria Math" panose="02040503050406030204" pitchFamily="18" charset="0"/>
                      </a:rPr>
                      <m:t>𝑓</m:t>
                    </m:r>
                    <m:r>
                      <a:rPr lang="en-US" sz="3200">
                        <a:solidFill>
                          <a:srgbClr val="C00000"/>
                        </a:solidFill>
                        <a:latin typeface="Cambria Math" panose="02040503050406030204" pitchFamily="18" charset="0"/>
                      </a:rPr>
                      <m:t>′</m:t>
                    </m:r>
                  </m:oMath>
                </a14:m>
                <a:r>
                  <a:rPr lang="en-US" sz="3200" dirty="0"/>
                  <a:t> and for all </a:t>
                </a:r>
                <a14:m>
                  <m:oMath xmlns:m="http://schemas.openxmlformats.org/officeDocument/2006/math">
                    <m:r>
                      <a:rPr lang="en-US" sz="3200" i="1">
                        <a:solidFill>
                          <a:srgbClr val="C00000"/>
                        </a:solidFill>
                        <a:latin typeface="Cambria Math" panose="02040503050406030204" pitchFamily="18" charset="0"/>
                      </a:rPr>
                      <m:t>𝐸</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𝑌</m:t>
                    </m:r>
                  </m:oMath>
                </a14:m>
                <a:r>
                  <a:rPr lang="en-US" sz="3200" dirty="0"/>
                  <a:t>,</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1325563"/>
              </a:xfrm>
              <a:blipFill>
                <a:blip r:embed="rId4"/>
                <a:stretch>
                  <a:fillRect l="-1369" t="-9174" b="-54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106110-DC86-2970-71E6-6FD1BE53A9F7}"/>
                  </a:ext>
                </a:extLst>
              </p:cNvPr>
              <p:cNvSpPr txBox="1"/>
              <p:nvPr/>
            </p:nvSpPr>
            <p:spPr>
              <a:xfrm>
                <a:off x="2039470" y="3414426"/>
                <a:ext cx="811305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𝑓</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𝑒</m:t>
                          </m:r>
                        </m:e>
                        <m:sup>
                          <m:r>
                            <a:rPr lang="en-US" sz="3200" b="0" i="1" smtClean="0">
                              <a:solidFill>
                                <a:srgbClr val="C00000"/>
                              </a:solidFill>
                              <a:latin typeface="Cambria Math" panose="02040503050406030204" pitchFamily="18" charset="0"/>
                            </a:rPr>
                            <m:t>𝜀</m:t>
                          </m:r>
                        </m:sup>
                      </m:sSup>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𝑓</m:t>
                                  </m:r>
                                </m:e>
                                <m:sup>
                                  <m:r>
                                    <a:rPr lang="en-US" sz="3200" b="0" i="1" smtClean="0">
                                      <a:solidFill>
                                        <a:srgbClr val="C00000"/>
                                      </a:solidFill>
                                      <a:latin typeface="Cambria Math" panose="02040503050406030204" pitchFamily="18" charset="0"/>
                                    </a:rPr>
                                    <m:t>′</m:t>
                                  </m:r>
                                </m:sup>
                              </m:sSup>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𝛿</m:t>
                      </m:r>
                    </m:oMath>
                  </m:oMathPara>
                </a14:m>
                <a:endParaRPr lang="en-US" sz="3200" i="1" dirty="0"/>
              </a:p>
            </p:txBody>
          </p:sp>
        </mc:Choice>
        <mc:Fallback xmlns="">
          <p:sp>
            <p:nvSpPr>
              <p:cNvPr id="6" name="TextBox 5">
                <a:extLst>
                  <a:ext uri="{FF2B5EF4-FFF2-40B4-BE49-F238E27FC236}">
                    <a16:creationId xmlns:a16="http://schemas.microsoft.com/office/drawing/2014/main" id="{05106110-DC86-2970-71E6-6FD1BE53A9F7}"/>
                  </a:ext>
                </a:extLst>
              </p:cNvPr>
              <p:cNvSpPr txBox="1">
                <a:spLocks noRot="1" noChangeAspect="1" noMove="1" noResize="1" noEditPoints="1" noAdjustHandles="1" noChangeArrowheads="1" noChangeShapeType="1" noTextEdit="1"/>
              </p:cNvSpPr>
              <p:nvPr/>
            </p:nvSpPr>
            <p:spPr>
              <a:xfrm>
                <a:off x="2039470" y="3414426"/>
                <a:ext cx="8113059" cy="584775"/>
              </a:xfrm>
              <a:prstGeom prst="rect">
                <a:avLst/>
              </a:prstGeom>
              <a:blipFill>
                <a:blip r:embed="rId5"/>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FFB5EAF2-524F-2E80-45D2-940409F5FAAA}"/>
              </a:ext>
            </a:extLst>
          </p:cNvPr>
          <p:cNvPicPr>
            <a:picLocks noChangeAspect="1"/>
          </p:cNvPicPr>
          <p:nvPr/>
        </p:nvPicPr>
        <p:blipFill>
          <a:blip r:embed="rId6"/>
          <a:stretch>
            <a:fillRect/>
          </a:stretch>
        </p:blipFill>
        <p:spPr>
          <a:xfrm>
            <a:off x="9358109" y="4155172"/>
            <a:ext cx="2683700" cy="1480272"/>
          </a:xfrm>
          <a:prstGeom prst="rect">
            <a:avLst/>
          </a:prstGeom>
        </p:spPr>
      </p:pic>
      <p:pic>
        <p:nvPicPr>
          <p:cNvPr id="9" name="Picture 8" descr="51,700+ Database Illustrations, Royalty-Free Vector Graphics &amp; Clip Art -  iStock | Data icon, Big data, Infographic">
            <a:extLst>
              <a:ext uri="{FF2B5EF4-FFF2-40B4-BE49-F238E27FC236}">
                <a16:creationId xmlns:a16="http://schemas.microsoft.com/office/drawing/2014/main" id="{13218FC4-563E-F871-52BC-3B6203AD61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0710" y="4058638"/>
            <a:ext cx="1673341" cy="167334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F4728454-93D1-85FC-19BD-305830767AF3}"/>
              </a:ext>
            </a:extLst>
          </p:cNvPr>
          <p:cNvCxnSpPr>
            <a:cxnSpLocks/>
            <a:stCxn id="8" idx="3"/>
            <a:endCxn id="9" idx="1"/>
          </p:cNvCxnSpPr>
          <p:nvPr/>
        </p:nvCxnSpPr>
        <p:spPr>
          <a:xfrm>
            <a:off x="1303788" y="4023749"/>
            <a:ext cx="1966922" cy="87156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859E571E-3AD0-2F00-BE8D-F0C39DBA763B}"/>
              </a:ext>
            </a:extLst>
          </p:cNvPr>
          <p:cNvCxnSpPr>
            <a:cxnSpLocks/>
            <a:stCxn id="15" idx="3"/>
            <a:endCxn id="9" idx="1"/>
          </p:cNvCxnSpPr>
          <p:nvPr/>
        </p:nvCxnSpPr>
        <p:spPr>
          <a:xfrm flipV="1">
            <a:off x="1355842" y="4895309"/>
            <a:ext cx="1914868" cy="95575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5" name="Picture 14">
            <a:extLst>
              <a:ext uri="{FF2B5EF4-FFF2-40B4-BE49-F238E27FC236}">
                <a16:creationId xmlns:a16="http://schemas.microsoft.com/office/drawing/2014/main" id="{236D5A8E-CDEB-F478-454D-CFE5512B1D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610" y="4895308"/>
            <a:ext cx="983232" cy="1911501"/>
          </a:xfrm>
          <a:prstGeom prst="rect">
            <a:avLst/>
          </a:prstGeom>
        </p:spPr>
      </p:pic>
      <p:cxnSp>
        <p:nvCxnSpPr>
          <p:cNvPr id="16" name="Straight Arrow Connector 15">
            <a:extLst>
              <a:ext uri="{FF2B5EF4-FFF2-40B4-BE49-F238E27FC236}">
                <a16:creationId xmlns:a16="http://schemas.microsoft.com/office/drawing/2014/main" id="{699F6024-8461-A534-4C84-9D449F85C315}"/>
              </a:ext>
            </a:extLst>
          </p:cNvPr>
          <p:cNvCxnSpPr>
            <a:cxnSpLocks/>
            <a:stCxn id="9" idx="3"/>
            <a:endCxn id="18" idx="1"/>
          </p:cNvCxnSpPr>
          <p:nvPr/>
        </p:nvCxnSpPr>
        <p:spPr>
          <a:xfrm flipV="1">
            <a:off x="4944051" y="4895308"/>
            <a:ext cx="1076986" cy="1"/>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8" name="Picture 4" descr="Algorithm - Free computer icons">
            <a:extLst>
              <a:ext uri="{FF2B5EF4-FFF2-40B4-BE49-F238E27FC236}">
                <a16:creationId xmlns:a16="http://schemas.microsoft.com/office/drawing/2014/main" id="{A373E79A-65EE-EDAB-366C-4C324C5D49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21037" y="4094124"/>
            <a:ext cx="1602368" cy="160236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48767C19-09F3-8036-C662-A97EB882815F}"/>
              </a:ext>
            </a:extLst>
          </p:cNvPr>
          <p:cNvCxnSpPr>
            <a:cxnSpLocks/>
            <a:stCxn id="18" idx="3"/>
            <a:endCxn id="3" idx="1"/>
          </p:cNvCxnSpPr>
          <p:nvPr/>
        </p:nvCxnSpPr>
        <p:spPr>
          <a:xfrm>
            <a:off x="7623405" y="4895308"/>
            <a:ext cx="1734704"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7A8536B3-92D8-7120-6172-E8D0FD4F334B}"/>
              </a:ext>
            </a:extLst>
          </p:cNvPr>
          <p:cNvSpPr txBox="1"/>
          <p:nvPr/>
        </p:nvSpPr>
        <p:spPr>
          <a:xfrm>
            <a:off x="3009587" y="5812181"/>
            <a:ext cx="2413932" cy="461665"/>
          </a:xfrm>
          <a:prstGeom prst="rect">
            <a:avLst/>
          </a:prstGeom>
          <a:noFill/>
        </p:spPr>
        <p:txBody>
          <a:bodyPr wrap="square">
            <a:spAutoFit/>
          </a:bodyPr>
          <a:lstStyle/>
          <a:p>
            <a:r>
              <a:rPr lang="en-US" sz="2400" dirty="0"/>
              <a:t>Sensitive dataset</a:t>
            </a:r>
          </a:p>
        </p:txBody>
      </p:sp>
      <p:sp>
        <p:nvSpPr>
          <p:cNvPr id="22" name="TextBox 21">
            <a:extLst>
              <a:ext uri="{FF2B5EF4-FFF2-40B4-BE49-F238E27FC236}">
                <a16:creationId xmlns:a16="http://schemas.microsoft.com/office/drawing/2014/main" id="{6430CD2F-DEF9-411B-D4A2-61219862A6DC}"/>
              </a:ext>
            </a:extLst>
          </p:cNvPr>
          <p:cNvSpPr txBox="1"/>
          <p:nvPr/>
        </p:nvSpPr>
        <p:spPr>
          <a:xfrm>
            <a:off x="6096000" y="5812180"/>
            <a:ext cx="1527405" cy="461665"/>
          </a:xfrm>
          <a:prstGeom prst="rect">
            <a:avLst/>
          </a:prstGeom>
          <a:noFill/>
        </p:spPr>
        <p:txBody>
          <a:bodyPr wrap="square">
            <a:spAutoFit/>
          </a:bodyPr>
          <a:lstStyle/>
          <a:p>
            <a:r>
              <a:rPr lang="en-US" sz="2400" dirty="0"/>
              <a:t>Algorithm</a:t>
            </a:r>
          </a:p>
        </p:txBody>
      </p:sp>
      <p:sp>
        <p:nvSpPr>
          <p:cNvPr id="23" name="TextBox 22">
            <a:extLst>
              <a:ext uri="{FF2B5EF4-FFF2-40B4-BE49-F238E27FC236}">
                <a16:creationId xmlns:a16="http://schemas.microsoft.com/office/drawing/2014/main" id="{24710D65-B959-CBF4-7588-7EEBA816DD05}"/>
              </a:ext>
            </a:extLst>
          </p:cNvPr>
          <p:cNvSpPr txBox="1"/>
          <p:nvPr/>
        </p:nvSpPr>
        <p:spPr>
          <a:xfrm>
            <a:off x="9135690" y="5812180"/>
            <a:ext cx="2683700" cy="461665"/>
          </a:xfrm>
          <a:prstGeom prst="rect">
            <a:avLst/>
          </a:prstGeom>
          <a:noFill/>
        </p:spPr>
        <p:txBody>
          <a:bodyPr wrap="square">
            <a:spAutoFit/>
          </a:bodyPr>
          <a:lstStyle/>
          <a:p>
            <a:r>
              <a:rPr lang="en-US" sz="2400" dirty="0"/>
              <a:t>Output distribution</a:t>
            </a:r>
          </a:p>
        </p:txBody>
      </p:sp>
    </p:spTree>
    <p:extLst>
      <p:ext uri="{BB962C8B-B14F-4D97-AF65-F5344CB8AC3E}">
        <p14:creationId xmlns:p14="http://schemas.microsoft.com/office/powerpoint/2010/main" val="1783152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BF990B6-7B29-9724-0779-E7C1D3B32D1B}"/>
              </a:ext>
            </a:extLst>
          </p:cNvPr>
          <p:cNvSpPr txBox="1"/>
          <p:nvPr/>
        </p:nvSpPr>
        <p:spPr>
          <a:xfrm>
            <a:off x="144720" y="4819650"/>
            <a:ext cx="6199882" cy="1938992"/>
          </a:xfrm>
          <a:prstGeom prst="rect">
            <a:avLst/>
          </a:prstGeom>
          <a:noFill/>
        </p:spPr>
        <p:txBody>
          <a:bodyPr wrap="square">
            <a:spAutoFit/>
          </a:bodyPr>
          <a:lstStyle/>
          <a:p>
            <a:r>
              <a:rPr lang="en-US" sz="2000" dirty="0"/>
              <a:t>Human readers will easily identify the image as showing two men on skis. Google’s Cloud Vision service reported being 91 percent certain it saw a dog. Other stunts have shown how to make stop signs invisible, or audio that sounds benign to humans but is transcribed by software as “OK Google browse to evil dot com.”</a:t>
            </a:r>
          </a:p>
        </p:txBody>
      </p:sp>
      <p:pic>
        <p:nvPicPr>
          <p:cNvPr id="4" name="Picture 3">
            <a:extLst>
              <a:ext uri="{FF2B5EF4-FFF2-40B4-BE49-F238E27FC236}">
                <a16:creationId xmlns:a16="http://schemas.microsoft.com/office/drawing/2014/main" id="{4B597C7E-244A-8388-9438-FB4F96CB7559}"/>
              </a:ext>
            </a:extLst>
          </p:cNvPr>
          <p:cNvPicPr>
            <a:picLocks noChangeAspect="1"/>
          </p:cNvPicPr>
          <p:nvPr/>
        </p:nvPicPr>
        <p:blipFill>
          <a:blip r:embed="rId2"/>
          <a:stretch>
            <a:fillRect/>
          </a:stretch>
        </p:blipFill>
        <p:spPr>
          <a:xfrm>
            <a:off x="290512" y="0"/>
            <a:ext cx="4524375" cy="4819650"/>
          </a:xfrm>
          <a:prstGeom prst="rect">
            <a:avLst/>
          </a:prstGeom>
        </p:spPr>
      </p:pic>
      <p:pic>
        <p:nvPicPr>
          <p:cNvPr id="6" name="Picture 5">
            <a:extLst>
              <a:ext uri="{FF2B5EF4-FFF2-40B4-BE49-F238E27FC236}">
                <a16:creationId xmlns:a16="http://schemas.microsoft.com/office/drawing/2014/main" id="{815E36B3-4387-2E80-A7D1-E1E7B9719721}"/>
              </a:ext>
            </a:extLst>
          </p:cNvPr>
          <p:cNvPicPr>
            <a:picLocks noChangeAspect="1"/>
          </p:cNvPicPr>
          <p:nvPr/>
        </p:nvPicPr>
        <p:blipFill>
          <a:blip r:embed="rId3"/>
          <a:stretch>
            <a:fillRect/>
          </a:stretch>
        </p:blipFill>
        <p:spPr>
          <a:xfrm>
            <a:off x="6199882" y="336232"/>
            <a:ext cx="5895975" cy="5934075"/>
          </a:xfrm>
          <a:prstGeom prst="rect">
            <a:avLst/>
          </a:prstGeom>
        </p:spPr>
      </p:pic>
      <p:pic>
        <p:nvPicPr>
          <p:cNvPr id="9" name="Picture 8">
            <a:extLst>
              <a:ext uri="{FF2B5EF4-FFF2-40B4-BE49-F238E27FC236}">
                <a16:creationId xmlns:a16="http://schemas.microsoft.com/office/drawing/2014/main" id="{B66D8716-3E23-6632-7833-776A4A28CF53}"/>
              </a:ext>
            </a:extLst>
          </p:cNvPr>
          <p:cNvPicPr>
            <a:picLocks noChangeAspect="1"/>
          </p:cNvPicPr>
          <p:nvPr/>
        </p:nvPicPr>
        <p:blipFill>
          <a:blip r:embed="rId4"/>
          <a:stretch>
            <a:fillRect/>
          </a:stretch>
        </p:blipFill>
        <p:spPr>
          <a:xfrm>
            <a:off x="4618702" y="6390039"/>
            <a:ext cx="847725" cy="285750"/>
          </a:xfrm>
          <a:prstGeom prst="rect">
            <a:avLst/>
          </a:prstGeom>
        </p:spPr>
      </p:pic>
    </p:spTree>
    <p:extLst>
      <p:ext uri="{BB962C8B-B14F-4D97-AF65-F5344CB8AC3E}">
        <p14:creationId xmlns:p14="http://schemas.microsoft.com/office/powerpoint/2010/main" val="25861345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4251</Words>
  <Application>Microsoft Office PowerPoint</Application>
  <PresentationFormat>Widescreen</PresentationFormat>
  <Paragraphs>850</Paragraphs>
  <Slides>87</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Arial</vt:lpstr>
      <vt:lpstr>Calibri</vt:lpstr>
      <vt:lpstr>Calibri Light</vt:lpstr>
      <vt:lpstr>Cambria Math</vt:lpstr>
      <vt:lpstr>Wingdings</vt:lpstr>
      <vt:lpstr>Office Theme</vt:lpstr>
      <vt:lpstr>CSCE 689: Special Topics in Modern Algorithms for Data Science </vt:lpstr>
      <vt:lpstr>Presentation Schedule</vt:lpstr>
      <vt:lpstr>Adversarially Robust Streaming</vt:lpstr>
      <vt:lpstr>Adversarially Robust Streaming</vt:lpstr>
      <vt:lpstr>Adversarially Robust Streaming</vt:lpstr>
      <vt:lpstr>Adversarially Robust Streaming</vt:lpstr>
      <vt:lpstr>Adversarially Robust Streaming</vt:lpstr>
      <vt:lpstr>Adversarially Robust Streaming</vt:lpstr>
      <vt:lpstr>PowerPoint Presentation</vt:lpstr>
      <vt:lpstr>PowerPoint Presentation</vt:lpstr>
      <vt:lpstr>PowerPoint Presentation</vt:lpstr>
      <vt:lpstr>AMS F_2  Algorithm</vt:lpstr>
      <vt:lpstr>“Attack” on AMS</vt:lpstr>
      <vt:lpstr>Reconstruction Attack on Linear Sketches</vt:lpstr>
      <vt:lpstr>Insertion-Only Streams</vt:lpstr>
      <vt:lpstr>Robust Algorithms</vt:lpstr>
      <vt:lpstr>Sketch Switching</vt:lpstr>
      <vt:lpstr>Sketch Switching</vt:lpstr>
      <vt:lpstr>Sketch Switching</vt:lpstr>
      <vt:lpstr>Sketch Switching</vt:lpstr>
      <vt:lpstr>Sketch Switching</vt:lpstr>
      <vt:lpstr>Sketch Switching</vt:lpstr>
      <vt:lpstr>Sketch Switching</vt:lpstr>
      <vt:lpstr>Sketch Switching</vt:lpstr>
      <vt:lpstr>Sketch Switching Summary</vt:lpstr>
      <vt:lpstr>(1+ε)-Approximation Streaming Algorithms</vt:lpstr>
      <vt:lpstr>Sketch Switching Summary</vt:lpstr>
      <vt:lpstr>Linear Algebra Review</vt:lpstr>
      <vt:lpstr>Regression</vt:lpstr>
      <vt:lpstr>PowerPoint Presentation</vt:lpstr>
      <vt:lpstr>Regression</vt:lpstr>
      <vt:lpstr>Regression</vt:lpstr>
      <vt:lpstr>Regression</vt:lpstr>
      <vt:lpstr>Regression</vt:lpstr>
      <vt:lpstr>Regression</vt:lpstr>
      <vt:lpstr>Linear Algebra Review</vt:lpstr>
      <vt:lpstr>Linear Algebra Review</vt:lpstr>
      <vt:lpstr>Linear Algebra Review</vt:lpstr>
      <vt:lpstr>Linear Algebra Review</vt:lpstr>
      <vt:lpstr>Linear Algebra Review</vt:lpstr>
      <vt:lpstr>Linear Algebra Review</vt:lpstr>
      <vt:lpstr>Linear Algebra Review</vt:lpstr>
      <vt:lpstr>Regression</vt:lpstr>
      <vt:lpstr>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Subspace Embedding</vt:lpstr>
      <vt:lpstr>Subspace Embedding</vt:lpstr>
      <vt:lpstr>Regression and Subspace Embeddings</vt:lpstr>
      <vt:lpstr>Regression and Subspace Embeddings</vt:lpstr>
      <vt:lpstr>Regression and Subspace Embeddings</vt:lpstr>
      <vt:lpstr>Previously: Coreset Construction and Sampling</vt:lpstr>
      <vt:lpstr>Previously: Sensitivity Sampling</vt:lpstr>
      <vt:lpstr>Previously: Sensitivity Sampling</vt:lpstr>
      <vt:lpstr>Subspace Embedding</vt:lpstr>
      <vt:lpstr>Subspace Embedding</vt:lpstr>
      <vt:lpstr>Subspace Embedding</vt:lpstr>
      <vt:lpstr>Leverage Scores</vt:lpstr>
      <vt:lpstr>PowerPoint Presentation</vt:lpstr>
      <vt:lpstr>Private Data Analysis</vt:lpstr>
      <vt:lpstr>Anonymization</vt:lpstr>
      <vt:lpstr>Anonymizing Data</vt:lpstr>
      <vt:lpstr>Anonymizing Data</vt:lpstr>
      <vt:lpstr>Reconstruction Attack</vt:lpstr>
      <vt:lpstr>Anonymizing Data</vt:lpstr>
      <vt:lpstr>PowerPoint Presentation</vt:lpstr>
      <vt:lpstr>Differencing Attacks</vt:lpstr>
      <vt:lpstr>PowerPoint Presentation</vt:lpstr>
      <vt:lpstr>2010 US Census</vt:lpstr>
      <vt:lpstr>2010 US Census</vt:lpstr>
      <vt:lpstr>Summary</vt:lpstr>
      <vt:lpstr>Possible Notion for Privacy #1</vt:lpstr>
      <vt:lpstr>Possible Notion for Privacy #1</vt:lpstr>
      <vt:lpstr>Possible Notion for Privacy #1</vt:lpstr>
      <vt:lpstr>Possible Notion for Privacy #1</vt:lpstr>
      <vt:lpstr>Possible Notion for Privacy #2</vt:lpstr>
      <vt:lpstr>Possible Notion for Privacy #2</vt:lpstr>
      <vt:lpstr>Differential Privacy</vt:lpstr>
      <vt:lpstr>Differential Privacy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CSCE 689: Special Topics in Modern Algorithms for Data Science </dc:title>
  <dc:creator>Samson Zhou</dc:creator>
  <cp:lastModifiedBy>Samson Zhou</cp:lastModifiedBy>
  <cp:revision>1</cp:revision>
  <dcterms:created xsi:type="dcterms:W3CDTF">2023-11-01T20:56:57Z</dcterms:created>
  <dcterms:modified xsi:type="dcterms:W3CDTF">2023-11-01T20:58:33Z</dcterms:modified>
</cp:coreProperties>
</file>